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Lst>
  <p:sldSz cy="6858000" cx="12192000"/>
  <p:notesSz cx="6858000" cy="9144000"/>
  <p:embeddedFontLst>
    <p:embeddedFont>
      <p:font typeface="Poppins"/>
      <p:regular r:id="rId82"/>
      <p:bold r:id="rId83"/>
      <p:italic r:id="rId84"/>
      <p:boldItalic r:id="rId85"/>
    </p:embeddedFont>
    <p:embeddedFont>
      <p:font typeface="Century Gothic"/>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0" roundtripDataSignature="AMtx7mjxR7i+SfUsC7DFPwWolu3S+WQj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7A5FC22-9644-4E85-A924-D8B32B4B3372}">
  <a:tblStyle styleId="{87A5FC22-9644-4E85-A924-D8B32B4B337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Poppins-italic.fntdata"/><Relationship Id="rId83" Type="http://schemas.openxmlformats.org/officeDocument/2006/relationships/font" Target="fonts/Poppins-bold.fntdata"/><Relationship Id="rId42" Type="http://schemas.openxmlformats.org/officeDocument/2006/relationships/slide" Target="slides/slide37.xml"/><Relationship Id="rId86" Type="http://schemas.openxmlformats.org/officeDocument/2006/relationships/font" Target="fonts/CenturyGothic-regular.fntdata"/><Relationship Id="rId41" Type="http://schemas.openxmlformats.org/officeDocument/2006/relationships/slide" Target="slides/slide36.xml"/><Relationship Id="rId85" Type="http://schemas.openxmlformats.org/officeDocument/2006/relationships/font" Target="fonts/Poppins-boldItalic.fntdata"/><Relationship Id="rId44" Type="http://schemas.openxmlformats.org/officeDocument/2006/relationships/slide" Target="slides/slide39.xml"/><Relationship Id="rId88" Type="http://schemas.openxmlformats.org/officeDocument/2006/relationships/font" Target="fonts/CenturyGothic-italic.fntdata"/><Relationship Id="rId43" Type="http://schemas.openxmlformats.org/officeDocument/2006/relationships/slide" Target="slides/slide38.xml"/><Relationship Id="rId87" Type="http://schemas.openxmlformats.org/officeDocument/2006/relationships/font" Target="fonts/CenturyGothic-bold.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CenturyGothic-boldItalic.fntdata"/><Relationship Id="rId80" Type="http://schemas.openxmlformats.org/officeDocument/2006/relationships/slide" Target="slides/slide75.xml"/><Relationship Id="rId82" Type="http://schemas.openxmlformats.org/officeDocument/2006/relationships/font" Target="fonts/Poppins-regular.fntdata"/><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0" Type="http://customschemas.google.com/relationships/presentationmetadata" Target="meta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3: How can we use our imaginations? Point out and read the Weekly Question: Why is it important to plan ahead</a:t>
            </a:r>
            <a:r>
              <a:rPr b="0" i="0" lang="en-US" u="none" strike="noStrike">
                <a:solidFill>
                  <a:srgbClr val="000000"/>
                </a:solidFill>
                <a:latin typeface="Calibri"/>
                <a:ea typeface="Calibri"/>
                <a:cs typeface="Calibri"/>
                <a:sym typeface="Calibri"/>
              </a:rPr>
              <a:t>? </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along in their Student Interactive, pp. 12–13, as you read aloud the Website “Planning Your Visit to the Zoo.”</a:t>
            </a:r>
            <a:r>
              <a:rPr b="0" i="0" lang="en-US" u="none" strike="noStrike">
                <a:solidFill>
                  <a:srgbClr val="000000"/>
                </a:solidFill>
                <a:latin typeface="Calibri"/>
                <a:ea typeface="Calibri"/>
                <a:cs typeface="Calibri"/>
                <a:sym typeface="Calibri"/>
              </a:rPr>
              <a:t> </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a Website is a type of digital text, or text that you can read on a computer or other device. A digital text can have sound, video, and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different features of a Website for students, such as hyperlinks, address bar, Website address, a refresh button, and a video play button</a:t>
            </a:r>
            <a:r>
              <a:rPr b="0" i="0" lang="en-US" u="none" strike="noStrike">
                <a:solidFill>
                  <a:srgbClr val="000000"/>
                </a:solidFill>
                <a:latin typeface="Calibri"/>
                <a:ea typeface="Calibri"/>
                <a:cs typeface="Calibri"/>
                <a:sym typeface="Calibri"/>
              </a:rPr>
              <a:t>. </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Lead a discussion about these different characteristics of digital texts and how to identify them</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place students in small groups and have them discuss what features they recognize on the Web site on pp. 12–13</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discuss the content of the Web site. During the group discussions, encourage students to ask each other questions to clear up any confusion about the information on the Web site.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statements as ideas groups might discuss:</a:t>
            </a:r>
            <a:endParaRPr/>
          </a:p>
          <a:p>
            <a:pPr indent="-190500" lvl="1" marL="685800" rtl="0" algn="l">
              <a:lnSpc>
                <a:spcPct val="100000"/>
              </a:lnSpc>
              <a:spcBef>
                <a:spcPts val="0"/>
              </a:spcBef>
              <a:spcAft>
                <a:spcPts val="0"/>
              </a:spcAft>
              <a:buClr>
                <a:srgbClr val="000000"/>
              </a:buClr>
              <a:buSzPts val="1200"/>
              <a:buFont typeface="Arial"/>
              <a:buChar char="•"/>
            </a:pPr>
            <a:r>
              <a:rPr lang="en-US"/>
              <a:t>You might need to plan ahead to bring something with you.</a:t>
            </a:r>
            <a:endParaRPr/>
          </a:p>
          <a:p>
            <a:pPr indent="-190500" lvl="1" marL="685800" rtl="0" algn="l">
              <a:lnSpc>
                <a:spcPct val="100000"/>
              </a:lnSpc>
              <a:spcBef>
                <a:spcPts val="0"/>
              </a:spcBef>
              <a:spcAft>
                <a:spcPts val="0"/>
              </a:spcAft>
              <a:buClr>
                <a:srgbClr val="000000"/>
              </a:buClr>
              <a:buSzPts val="1200"/>
              <a:buFont typeface="Arial"/>
              <a:buChar char="•"/>
            </a:pPr>
            <a:r>
              <a:rPr lang="en-US"/>
              <a:t>You might need to plan ahead to get there on time.</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Then ask: </a:t>
            </a:r>
            <a:r>
              <a:rPr i="1" lang="en-US"/>
              <a:t>How does visiting the Web site help you plan ahead</a:t>
            </a:r>
            <a:r>
              <a:rPr lang="en-US"/>
              <a:t>? Have each group reach a consensus on an answer and choose a representative to share the group’s answer with the class.</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interact with the source by circling the features of the text on pp. 12–13 that are part of a Web site. Guide students to recognize that these features are characteristics of digital texts.</a:t>
            </a:r>
            <a:endParaRPr/>
          </a:p>
        </p:txBody>
      </p:sp>
      <p:sp>
        <p:nvSpPr>
          <p:cNvPr id="197" name="Google Shape;19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you are going to read aloud a fable. Have students listen as you read “The Lion and the Mouse.” Tell students to be active listeners by looking at you as you read and picturing in their minds the characters and actions in the fable.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listen actively for elements of a fable and ask and answer questions about key details in a text read aloud.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the Think Aloud callouts.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pausing to model Think Aloud strategies related to the genre.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a:t>
            </a:r>
            <a:r>
              <a:rPr i="1" lang="en-US"/>
              <a:t>What events can you remember from the fable? </a:t>
            </a:r>
            <a:r>
              <a:rPr lang="en-US"/>
              <a:t>Use a three-column chart to record student responses. Explain that these events make up the plot of the fable.</a:t>
            </a:r>
            <a:endParaRPr/>
          </a:p>
        </p:txBody>
      </p:sp>
      <p:sp>
        <p:nvSpPr>
          <p:cNvPr id="210" name="Google Shape;21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like other stories, a fable has a title. It also has a plot, or main events. These main events include a problem that needs to be solved as well as a resolution, or outcome. A fable usually has animal characters, and it always teaches a moral, or simple lesson, for the reader to learn.</a:t>
            </a:r>
            <a:endParaRPr/>
          </a:p>
          <a:p>
            <a:pPr indent="-228600" lvl="1" marL="685800" rtl="0" algn="l">
              <a:lnSpc>
                <a:spcPct val="100000"/>
              </a:lnSpc>
              <a:spcBef>
                <a:spcPts val="0"/>
              </a:spcBef>
              <a:spcAft>
                <a:spcPts val="0"/>
              </a:spcAft>
              <a:buClr>
                <a:srgbClr val="000000"/>
              </a:buClr>
              <a:buSzPts val="1200"/>
              <a:buFont typeface="Arial"/>
              <a:buChar char="•"/>
            </a:pPr>
            <a:r>
              <a:rPr lang="en-US"/>
              <a:t>Read the title. What can you guess about the story from the title?</a:t>
            </a:r>
            <a:endParaRPr/>
          </a:p>
          <a:p>
            <a:pPr indent="-228600" lvl="1" marL="685800" rtl="0" algn="l">
              <a:lnSpc>
                <a:spcPct val="100000"/>
              </a:lnSpc>
              <a:spcBef>
                <a:spcPts val="0"/>
              </a:spcBef>
              <a:spcAft>
                <a:spcPts val="0"/>
              </a:spcAft>
              <a:buClr>
                <a:srgbClr val="000000"/>
              </a:buClr>
              <a:buSzPts val="1200"/>
              <a:buFont typeface="Arial"/>
              <a:buChar char="•"/>
            </a:pPr>
            <a:r>
              <a:rPr lang="en-US"/>
              <a:t>Think about the plot of the story. What is the order of the events? What problem do the characters face? What is the resolution, or outcome?</a:t>
            </a:r>
            <a:endParaRPr/>
          </a:p>
          <a:p>
            <a:pPr indent="-228600" lvl="1" marL="685800" rtl="0" algn="l">
              <a:lnSpc>
                <a:spcPct val="100000"/>
              </a:lnSpc>
              <a:spcBef>
                <a:spcPts val="0"/>
              </a:spcBef>
              <a:spcAft>
                <a:spcPts val="0"/>
              </a:spcAft>
              <a:buClr>
                <a:srgbClr val="000000"/>
              </a:buClr>
              <a:buSzPts val="1200"/>
              <a:buFont typeface="Arial"/>
              <a:buChar char="•"/>
            </a:pPr>
            <a:r>
              <a:rPr lang="en-US"/>
              <a:t>What is the moral, or lesson, that this fable teaches</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the model “The Tortoise and the Hare” with students on p. 24 in the Student Interactive</a:t>
            </a:r>
            <a:r>
              <a:rPr b="0" i="0" lang="en-US" u="none" strike="noStrike">
                <a:solidFill>
                  <a:srgbClr val="000000"/>
                </a:solidFill>
                <a:latin typeface="Calibri"/>
                <a:ea typeface="Calibri"/>
                <a:cs typeface="Calibri"/>
                <a:sym typeface="Calibri"/>
              </a:rPr>
              <a:t>. </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model how you can tell it is a fable. </a:t>
            </a:r>
            <a:r>
              <a:rPr i="1" lang="en-US"/>
              <a:t>“The Tortoise and the Hare” is the title of this story. The title tells me the main characters are animals. The plot includes a problem: the animals are in a race. A moral, or lesson, is included at the end. I know that a story with animal characters and a simple moral at the end is a fable</a:t>
            </a:r>
            <a:r>
              <a:rPr b="0" i="1" lang="en-US" u="none" strike="noStrike">
                <a:solidFill>
                  <a:srgbClr val="000000"/>
                </a:solidFill>
                <a:latin typeface="Calibri"/>
                <a:ea typeface="Calibri"/>
                <a:cs typeface="Calibri"/>
                <a:sym typeface="Calibri"/>
              </a:rPr>
              <a:t>.”</a:t>
            </a:r>
            <a:endParaRPr b="0" i="1"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the Anchor Chart on page. 25 in the Student Interactive together. </a:t>
            </a:r>
            <a:r>
              <a:rPr b="1" i="0" lang="en-US" u="none" strike="noStrike">
                <a:solidFill>
                  <a:srgbClr val="000000"/>
                </a:solidFill>
                <a:latin typeface="Calibri"/>
                <a:ea typeface="Calibri"/>
                <a:cs typeface="Calibri"/>
                <a:sym typeface="Calibri"/>
              </a:rPr>
              <a:t>Editable Anchor Chart Click Path: Table of Contents -&gt; Reading Anchor Charts -&gt; Unit 3 Week 1: fable Editable Reading Anchor Chart</a:t>
            </a:r>
            <a:endParaRPr b="1" i="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21" name="Google Shape;22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talk with a partner about the moral of the fable “The Tortoise and the Hare” on p. 24 of the Student Interactive</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p:txBody>
      </p:sp>
      <p:sp>
        <p:nvSpPr>
          <p:cNvPr id="234" name="Google Shape;23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Academic Vocabulary for the unit: create, imagine, suppose, possible. Explain that related words are words that have a word part or meaning in common. We can often learn new words by recognizing that they are related to a word we already know.</a:t>
            </a:r>
            <a:endParaRPr/>
          </a:p>
          <a:p>
            <a:pPr indent="-190500" lvl="1" marL="685800" rtl="0" algn="l">
              <a:lnSpc>
                <a:spcPct val="100000"/>
              </a:lnSpc>
              <a:spcBef>
                <a:spcPts val="0"/>
              </a:spcBef>
              <a:spcAft>
                <a:spcPts val="0"/>
              </a:spcAft>
              <a:buClr>
                <a:srgbClr val="000000"/>
              </a:buClr>
              <a:buSzPts val="1200"/>
              <a:buFont typeface="Arial"/>
              <a:buChar char="•"/>
            </a:pPr>
            <a:r>
              <a:rPr lang="en-US"/>
              <a:t>Look for words that are related because they share a similar word part.</a:t>
            </a:r>
            <a:endParaRPr/>
          </a:p>
          <a:p>
            <a:pPr indent="-190500" lvl="1" marL="685800" rtl="0" algn="l">
              <a:lnSpc>
                <a:spcPct val="100000"/>
              </a:lnSpc>
              <a:spcBef>
                <a:spcPts val="0"/>
              </a:spcBef>
              <a:spcAft>
                <a:spcPts val="0"/>
              </a:spcAft>
              <a:buClr>
                <a:srgbClr val="000000"/>
              </a:buClr>
              <a:buSzPts val="1200"/>
              <a:buFont typeface="Arial"/>
              <a:buChar char="•"/>
            </a:pPr>
            <a:r>
              <a:rPr lang="en-US"/>
              <a:t>Ask yourself if the new word has a similar meaning to a word you already know. The words are related by their meanings.</a:t>
            </a:r>
            <a:r>
              <a:rPr b="0" i="1"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an example: </a:t>
            </a:r>
            <a:r>
              <a:rPr i="1" lang="en-US"/>
              <a:t>We are learning the word possible in this unit. I saw the word possibility in a book I’m reading, and it looks very similar to possible. They both have the letters p-o-s-s-i-b, so I think they are related. I also read the word likely. The word likely means that something will probably happen. I think that is a similar meaning to possible. I think the words are related because of their meanings.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activity on p. 47 in the Student Interactive</a:t>
            </a:r>
            <a:r>
              <a:rPr i="1" lang="en-US"/>
              <a:t>.</a:t>
            </a:r>
            <a:endParaRPr i="1">
              <a:latin typeface="Calibri"/>
              <a:ea typeface="Calibri"/>
              <a:cs typeface="Calibri"/>
              <a:sym typeface="Calibri"/>
            </a:endParaRPr>
          </a:p>
        </p:txBody>
      </p:sp>
      <p:sp>
        <p:nvSpPr>
          <p:cNvPr id="248" name="Google Shape;24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and lowercase letters Gg</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how to write uppercase G using correct letter formation and slant. Have students practice writing the letter in the air with their fingers. Then repeat with lowercase g</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Handwriting p. 155 from the Resource Download Center to practice writing the uppercase and lowercase letters Gg</a:t>
            </a:r>
            <a:r>
              <a:rPr b="1" i="0" lang="en-US" u="none" strike="noStrike">
                <a:solidFill>
                  <a:srgbClr val="000000"/>
                </a:solidFill>
                <a:latin typeface="Calibri"/>
                <a:ea typeface="Calibri"/>
                <a:cs typeface="Calibri"/>
                <a:sym typeface="Calibri"/>
              </a:rPr>
              <a:t>. Click path: Realize -&gt; Table of Contents -&gt; Resource Download Center -&gt; Handwriting Practice -&gt; U3W1L1 Handwriting Practice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60" name="Google Shape;26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Poetry is written differently than fiction or nonfiction. It looks different and sounds different. Poets compose poetry using rhyme, rhythm, repetition, and alliteration.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Rhyme is the use of words that have the same middle and ending sounds.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Rhythm is a pattern of strong beats.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Repetition is when a word is used more than once.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Alliteration is the repetition of a sound at the beginning of two or more words</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they will be learning to compose poetry over the next few days. Today, they will focus on how poets compose rhyme, rhythm, repetition, and alliteration</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p. 51 in the Student Interactive. Explain that this is a poem. Ask students to share anything they notice about the text.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read the introduction and explain the terms using the definitions in the Teaching Point. Say: </a:t>
            </a:r>
            <a:r>
              <a:rPr i="1" lang="en-US"/>
              <a:t>I’m going to read the poem two times. Listen for examples of rhyme, rhythm, repetition, and alliteration.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the poem aloud once without stopping. Then read it again, pausing to discuss the elements. Use these prompts:</a:t>
            </a:r>
            <a:endParaRPr/>
          </a:p>
          <a:p>
            <a:pPr indent="-457200" lvl="1" marL="914400" rtl="0" algn="l">
              <a:lnSpc>
                <a:spcPct val="100000"/>
              </a:lnSpc>
              <a:spcBef>
                <a:spcPts val="0"/>
              </a:spcBef>
              <a:spcAft>
                <a:spcPts val="0"/>
              </a:spcAft>
              <a:buClr>
                <a:srgbClr val="000000"/>
              </a:buClr>
              <a:buSzPts val="1200"/>
              <a:buFont typeface="Arial"/>
              <a:buChar char="•"/>
            </a:pPr>
            <a:r>
              <a:rPr lang="en-US"/>
              <a:t>How do you know this is a poem?</a:t>
            </a:r>
            <a:endParaRPr/>
          </a:p>
          <a:p>
            <a:pPr indent="-457200" lvl="1" marL="914400" rtl="0" algn="l">
              <a:lnSpc>
                <a:spcPct val="100000"/>
              </a:lnSpc>
              <a:spcBef>
                <a:spcPts val="0"/>
              </a:spcBef>
              <a:spcAft>
                <a:spcPts val="0"/>
              </a:spcAft>
              <a:buClr>
                <a:srgbClr val="000000"/>
              </a:buClr>
              <a:buSzPts val="1200"/>
              <a:buFont typeface="Arial"/>
              <a:buChar char="•"/>
            </a:pPr>
            <a:r>
              <a:rPr lang="en-US"/>
              <a:t>What words does the poet repeat?</a:t>
            </a:r>
            <a:endParaRPr/>
          </a:p>
          <a:p>
            <a:pPr indent="-457200" lvl="1" marL="914400" rtl="0" algn="l">
              <a:lnSpc>
                <a:spcPct val="100000"/>
              </a:lnSpc>
              <a:spcBef>
                <a:spcPts val="0"/>
              </a:spcBef>
              <a:spcAft>
                <a:spcPts val="0"/>
              </a:spcAft>
              <a:buClr>
                <a:srgbClr val="000000"/>
              </a:buClr>
              <a:buSzPts val="1200"/>
              <a:buFont typeface="Arial"/>
              <a:buChar char="•"/>
            </a:pPr>
            <a:r>
              <a:rPr lang="en-US"/>
              <a:t>Did the poet write words that begin with the same sounds? What are they?</a:t>
            </a:r>
            <a:endParaRPr i="1"/>
          </a:p>
          <a:p>
            <a:pPr indent="-228600" lvl="0" marL="228600" rtl="0" algn="l">
              <a:lnSpc>
                <a:spcPct val="100000"/>
              </a:lnSpc>
              <a:spcBef>
                <a:spcPts val="0"/>
              </a:spcBef>
              <a:spcAft>
                <a:spcPts val="0"/>
              </a:spcAft>
              <a:buClr>
                <a:srgbClr val="000000"/>
              </a:buClr>
              <a:buSzPts val="1200"/>
              <a:buFont typeface="Arial"/>
              <a:buAutoNum type="arabicPeriod" startAt="6"/>
            </a:pPr>
            <a:r>
              <a:rPr lang="en-US"/>
              <a:t>Read aloud additional poems from the poetry stack, guiding students to discuss how the author composed the poem. Focus on rhyme, rhythm, repetition, and alliteration.</a:t>
            </a:r>
            <a:endParaRPr i="1"/>
          </a:p>
        </p:txBody>
      </p:sp>
      <p:sp>
        <p:nvSpPr>
          <p:cNvPr id="273" name="Google Shape;27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342900" rtl="0" algn="l">
              <a:lnSpc>
                <a:spcPct val="100000"/>
              </a:lnSpc>
              <a:spcBef>
                <a:spcPts val="0"/>
              </a:spcBef>
              <a:spcAft>
                <a:spcPts val="0"/>
              </a:spcAft>
              <a:buClr>
                <a:schemeClr val="dk1"/>
              </a:buClr>
              <a:buSzPts val="1200"/>
              <a:buFont typeface="Calibri"/>
              <a:buAutoNum type="arabicPeriod"/>
            </a:pPr>
            <a:r>
              <a:rPr lang="en-US"/>
              <a:t>If students need additional opportunities to develop their understanding of poetry, they should read additional poems from the stack. </a:t>
            </a:r>
            <a:endParaRPr/>
          </a:p>
          <a:p>
            <a:pPr indent="-304800" lvl="0" marL="342900" rtl="0" algn="l">
              <a:lnSpc>
                <a:spcPct val="100000"/>
              </a:lnSpc>
              <a:spcBef>
                <a:spcPts val="0"/>
              </a:spcBef>
              <a:spcAft>
                <a:spcPts val="0"/>
              </a:spcAft>
              <a:buClr>
                <a:schemeClr val="dk1"/>
              </a:buClr>
              <a:buSzPts val="1200"/>
              <a:buFont typeface="Calibri"/>
              <a:buAutoNum type="arabicPeriod"/>
            </a:pPr>
            <a:r>
              <a:rPr lang="en-US"/>
              <a:t>If students demonstrate understanding, they should begin composing their own poems. See the Conference Prompts on p. T82</a:t>
            </a:r>
            <a:endParaRPr/>
          </a:p>
          <a:p>
            <a:pPr indent="-304800" lvl="0" marL="342900" rtl="0" algn="l">
              <a:lnSpc>
                <a:spcPct val="100000"/>
              </a:lnSpc>
              <a:spcBef>
                <a:spcPts val="0"/>
              </a:spcBef>
              <a:spcAft>
                <a:spcPts val="0"/>
              </a:spcAft>
              <a:buClr>
                <a:schemeClr val="dk1"/>
              </a:buClr>
              <a:buSzPts val="1200"/>
              <a:buFont typeface="Calibri"/>
              <a:buAutoNum type="arabicPeriod"/>
            </a:pPr>
            <a:r>
              <a:rPr lang="en-US"/>
              <a:t>Call on a few students to share the characteristics of poetry they can identify.</a:t>
            </a:r>
            <a:endParaRPr b="0" i="0" u="none" strike="noStrike">
              <a:solidFill>
                <a:srgbClr val="000000"/>
              </a:solidFill>
              <a:latin typeface="Calibri"/>
              <a:ea typeface="Calibri"/>
              <a:cs typeface="Calibri"/>
              <a:sym typeface="Calibri"/>
            </a:endParaRPr>
          </a:p>
        </p:txBody>
      </p:sp>
      <p:sp>
        <p:nvSpPr>
          <p:cNvPr id="286" name="Google Shape;28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0" i="0" lang="en-US" u="none" strike="noStrike">
                <a:solidFill>
                  <a:srgbClr val="000000"/>
                </a:solidFill>
                <a:latin typeface="Calibri"/>
                <a:ea typeface="Calibri"/>
                <a:cs typeface="Calibri"/>
                <a:sym typeface="Calibri"/>
              </a:rPr>
              <a:t>Flexible Option</a:t>
            </a:r>
            <a:endParaRPr/>
          </a:p>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the words and sentences. Have students spell each word with digraphs, the trigraph -tch, and the two high-frequency words</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A baby </a:t>
            </a:r>
            <a:r>
              <a:rPr b="1" lang="en-US"/>
              <a:t>whale</a:t>
            </a:r>
            <a:r>
              <a:rPr lang="en-US"/>
              <a:t> is called a calf.</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He has food on his </a:t>
            </a:r>
            <a:r>
              <a:rPr b="1" lang="en-US"/>
              <a:t>chin</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worm was one </a:t>
            </a:r>
            <a:r>
              <a:rPr b="1" lang="en-US"/>
              <a:t>inch</a:t>
            </a:r>
            <a:r>
              <a:rPr lang="en-US"/>
              <a:t> long.</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What do you think would be a </a:t>
            </a:r>
            <a:r>
              <a:rPr b="1" lang="en-US"/>
              <a:t>good</a:t>
            </a:r>
            <a:r>
              <a:rPr lang="en-US"/>
              <a:t> snack?</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will </a:t>
            </a:r>
            <a:r>
              <a:rPr b="1" lang="en-US"/>
              <a:t>check</a:t>
            </a:r>
            <a:r>
              <a:rPr lang="en-US"/>
              <a:t> in my pockets for a coin.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player made a great </a:t>
            </a:r>
            <a:r>
              <a:rPr b="1" lang="en-US"/>
              <a:t>catch</a:t>
            </a:r>
            <a:r>
              <a:rPr lang="en-US"/>
              <a:t>.</a:t>
            </a:r>
            <a:endParaRPr/>
          </a:p>
          <a:p>
            <a:pPr indent="-228600" lvl="1" marL="685800" rtl="0" algn="l">
              <a:lnSpc>
                <a:spcPct val="100000"/>
              </a:lnSpc>
              <a:spcBef>
                <a:spcPts val="0"/>
              </a:spcBef>
              <a:spcAft>
                <a:spcPts val="0"/>
              </a:spcAft>
              <a:buClr>
                <a:srgbClr val="000000"/>
              </a:buClr>
              <a:buSzPts val="1200"/>
              <a:buFont typeface="Calibri"/>
              <a:buAutoNum type="arabicPeriod"/>
            </a:pPr>
            <a:r>
              <a:rPr b="1" lang="en-US"/>
              <a:t>Which</a:t>
            </a:r>
            <a:r>
              <a:rPr lang="en-US"/>
              <a:t> movie would you like to see?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saw a soccer </a:t>
            </a:r>
            <a:r>
              <a:rPr b="1" lang="en-US"/>
              <a:t>match</a:t>
            </a:r>
            <a:r>
              <a:rPr lang="en-US"/>
              <a:t> on Saturday.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teacher </a:t>
            </a:r>
            <a:r>
              <a:rPr b="1" lang="en-US"/>
              <a:t>said</a:t>
            </a:r>
            <a:r>
              <a:rPr lang="en-US"/>
              <a:t> to bring more pencils.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a:t>
            </a:r>
            <a:r>
              <a:rPr b="1" lang="en-US"/>
              <a:t>graph</a:t>
            </a:r>
            <a:r>
              <a:rPr lang="en-US"/>
              <a:t> helps me see how the temperature has changed this month.</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99" name="Google Shape;29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with students that imperative sentences are sentences that give commands. Invite volunteers to give examples of imperative sentences</a:t>
            </a:r>
            <a:r>
              <a:rPr b="0" i="0" lang="en-US" u="none" strike="noStrike">
                <a:solidFill>
                  <a:srgbClr val="000000"/>
                </a:solidFill>
                <a:latin typeface="Calibri"/>
                <a:ea typeface="Calibri"/>
                <a:cs typeface="Calibri"/>
                <a:sym typeface="Calibri"/>
              </a:rPr>
              <a:t>. </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this sentence: </a:t>
            </a:r>
            <a:r>
              <a:rPr i="1" lang="en-US"/>
              <a:t>Go to the front of the class</a:t>
            </a:r>
            <a:r>
              <a:rPr lang="en-US"/>
              <a:t>. As students read the sentence aloud with you, underline the verb. Ask students who or what the subject is. (The person being spoken to is the subject.)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demonstrate imperative sentences by having one student give a command on how to be a good first grader and the other students act it out.</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320" name="Google Shape;32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digraphs are two letters that spell one sound and trigraphs are three letters that spell one sound. Explain that consonant digraphs and trigraphs might be at the beginning or end of a word</a:t>
            </a:r>
            <a:r>
              <a:rPr b="0" i="0" lang="en-US" u="none" strike="noStrike">
                <a:solidFill>
                  <a:srgbClr val="000000"/>
                </a:solidFill>
                <a:latin typeface="Calibri"/>
                <a:ea typeface="Calibri"/>
                <a:cs typeface="Calibri"/>
                <a:sym typeface="Calibri"/>
              </a:rPr>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on the board: ranch, catch, while, match, when, whale, chip, rich, Phil. Then point to each word and have students decode it.</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then create a T-chart and label the first column Begin and the second column End. If a word has a digraph or trigraph spelling the beginning sound, that word would be written in the first column. If a word has a digraph or trigraph spelling the ending sound, that word would be written in the second column</a:t>
            </a:r>
            <a:r>
              <a:rPr b="0" i="0" lang="en-US" u="none" strike="noStrike">
                <a:solidFill>
                  <a:srgbClr val="000000"/>
                </a:solidFill>
                <a:latin typeface="Calibri"/>
                <a:ea typeface="Calibri"/>
                <a:cs typeface="Calibri"/>
                <a:sym typeface="Calibri"/>
              </a:rPr>
              <a:t>.</a:t>
            </a:r>
            <a:endParaRPr/>
          </a:p>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 </a:t>
            </a:r>
            <a:r>
              <a:rPr lang="en-US"/>
              <a:t>Have partners decode the words at the top of p. 15 in the Student Interactive.</a:t>
            </a:r>
            <a:endParaRPr/>
          </a:p>
        </p:txBody>
      </p:sp>
      <p:sp>
        <p:nvSpPr>
          <p:cNvPr id="343" name="Google Shape;343;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Have students complete the rest of p. 15 and p. 16 in the Student Interactive.</a:t>
            </a:r>
            <a:endParaRPr>
              <a:latin typeface="Calibri"/>
              <a:ea typeface="Calibri"/>
              <a:cs typeface="Calibri"/>
              <a:sym typeface="Calibri"/>
            </a:endParaRPr>
          </a:p>
        </p:txBody>
      </p:sp>
      <p:sp>
        <p:nvSpPr>
          <p:cNvPr id="355" name="Google Shape;35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good, no, put, round, said.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say and spell each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each word in a sentence.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the words and practice spelling them with a partner.</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take turns dictating and spelling.</a:t>
            </a:r>
            <a:endParaRPr b="0" i="0" sz="1800" u="none" strike="noStrike">
              <a:solidFill>
                <a:srgbClr val="000000"/>
              </a:solidFill>
              <a:latin typeface="Calibri"/>
              <a:ea typeface="Calibri"/>
              <a:cs typeface="Calibri"/>
              <a:sym typeface="Calibri"/>
            </a:endParaRPr>
          </a:p>
        </p:txBody>
      </p:sp>
      <p:sp>
        <p:nvSpPr>
          <p:cNvPr id="369" name="Google Shape;36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stored, begged, gathered, and prepared from p. 26 in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share what they already know about the words. Ask questions such as: </a:t>
            </a:r>
            <a:r>
              <a:rPr i="1" lang="en-US"/>
              <a:t>Where has your family stored food? What is something you have prepared? Have you ever gathered wood for a campfire? Has your dog ever begged</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mime the action described by the words. For example, they could mime opening the doors of a cabinet, putting something inside, and closing the doors to show stored.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use the title, pictures, and vocabulary words to make a prediction about what will happen in the fable The Ant and the Grasshopper.</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definitions of the vocabulary words as needed. Definitions appear on the selection pages that follow. </a:t>
            </a:r>
            <a:r>
              <a:rPr i="1" lang="en-US"/>
              <a:t>These words will help us understand what happens in the fable The Ant and the Grasshopper.</a:t>
            </a:r>
            <a:endParaRPr i="1">
              <a:latin typeface="Calibri"/>
              <a:ea typeface="Calibri"/>
              <a:cs typeface="Calibri"/>
              <a:sym typeface="Calibri"/>
            </a:endParaRPr>
          </a:p>
        </p:txBody>
      </p:sp>
      <p:sp>
        <p:nvSpPr>
          <p:cNvPr id="384" name="Google Shape;38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with students. For this first read, tell students to read for understanding and enjoyment.</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Explain the four steps of the first read.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lang="en-US"/>
              <a:t>READ Tell students to read or listen as you read the text. During the first read, encourage students just to enjoy hearing the story. </a:t>
            </a:r>
            <a:endParaRPr/>
          </a:p>
          <a:p>
            <a:pPr indent="-228600" lvl="1" marL="685800" rtl="0" algn="l">
              <a:lnSpc>
                <a:spcPct val="100000"/>
              </a:lnSpc>
              <a:spcBef>
                <a:spcPts val="0"/>
              </a:spcBef>
              <a:spcAft>
                <a:spcPts val="0"/>
              </a:spcAft>
              <a:buClr>
                <a:srgbClr val="000000"/>
              </a:buClr>
              <a:buSzPts val="1200"/>
              <a:buFont typeface="Arial"/>
              <a:buChar char="•"/>
            </a:pPr>
            <a:r>
              <a:rPr lang="en-US"/>
              <a:t>LOOK Tell students that one way to make a prediction is to guess what will happen next by looking at the text features for clues. Text features such as the title and illustrations can give information about the story. Have students use the text features to make a prediction, or guess, about what will happen in the story. Provide assistance as needed. Explain that knowing the genre of a story can help a reader make predictions too. </a:t>
            </a:r>
            <a:endParaRPr/>
          </a:p>
          <a:p>
            <a:pPr indent="-228600" lvl="1" marL="685800" rtl="0" algn="l">
              <a:lnSpc>
                <a:spcPct val="100000"/>
              </a:lnSpc>
              <a:spcBef>
                <a:spcPts val="0"/>
              </a:spcBef>
              <a:spcAft>
                <a:spcPts val="0"/>
              </a:spcAft>
              <a:buClr>
                <a:srgbClr val="000000"/>
              </a:buClr>
              <a:buSzPts val="1200"/>
              <a:buFont typeface="Arial"/>
              <a:buChar char="•"/>
            </a:pPr>
            <a:r>
              <a:rPr lang="en-US"/>
              <a:t>ASK Have students generate, or ask, questions about the resolution of the story to make sure they understand the outcome and the moral of the fable. Provide assistance as needed. </a:t>
            </a:r>
            <a:endParaRPr/>
          </a:p>
          <a:p>
            <a:pPr indent="-228600" lvl="1" marL="685800" rtl="0" algn="l">
              <a:lnSpc>
                <a:spcPct val="100000"/>
              </a:lnSpc>
              <a:spcBef>
                <a:spcPts val="0"/>
              </a:spcBef>
              <a:spcAft>
                <a:spcPts val="0"/>
              </a:spcAft>
              <a:buClr>
                <a:srgbClr val="000000"/>
              </a:buClr>
              <a:buSzPts val="1200"/>
              <a:buFont typeface="Arial"/>
              <a:buChar char="•"/>
            </a:pPr>
            <a:r>
              <a:rPr lang="en-US"/>
              <a:t>TALK Guide students to talk to a partner about the moral of the fable</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r>
              <a:rPr lang="en-US">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99" name="Google Shape;39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a:t>
            </a:r>
            <a:endParaRPr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look at the text features, such as the title and illustrations, I think about what the story will be about. The title makes me think the story will be about the ant and the grasshopper in the picture. The grasshopper looks like it is talking in the picture. I predict, or guess, that the ant and the grasshopper will talk and act like people do</a:t>
            </a:r>
            <a:r>
              <a:rPr i="1" lang="en-US" u="none" strike="noStrike">
                <a:solidFill>
                  <a:srgbClr val="000000"/>
                </a:solidFill>
              </a:rPr>
              <a:t>.</a:t>
            </a:r>
            <a:endParaRPr i="1" u="none" strike="noStrike">
              <a:solidFill>
                <a:srgbClr val="000000"/>
              </a:solidFill>
            </a:endParaRPr>
          </a:p>
        </p:txBody>
      </p:sp>
      <p:sp>
        <p:nvSpPr>
          <p:cNvPr id="410" name="Google Shape;41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When I read these first few pages, I can ask myself questions about what I am reading. Why is the ant working so hard and storing food in his home? I can make a prediction, or guess, about the answer. I think the ant works hard and stores food for the winter, when there might not be a lot of food.</a:t>
            </a:r>
            <a:endParaRPr i="1">
              <a:latin typeface="Calibri"/>
              <a:ea typeface="Calibri"/>
              <a:cs typeface="Calibri"/>
              <a:sym typeface="Calibri"/>
            </a:endParaRPr>
          </a:p>
        </p:txBody>
      </p:sp>
      <p:sp>
        <p:nvSpPr>
          <p:cNvPr id="423" name="Google Shape;42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 </a:t>
            </a:r>
            <a:endParaRPr i="0" u="none" strike="noStrike">
              <a:solidFill>
                <a:schemeClr val="dk1"/>
              </a:solidFill>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read on these pages that the grasshopper likes to sing and dance. I also read that he asks the ant to join him, and the ant always says no. I want to read more to find out what happens next!</a:t>
            </a:r>
            <a:endParaRPr i="1" u="none" strike="noStrike">
              <a:solidFill>
                <a:srgbClr val="000000"/>
              </a:solidFill>
            </a:endParaRPr>
          </a:p>
        </p:txBody>
      </p:sp>
      <p:sp>
        <p:nvSpPr>
          <p:cNvPr id="436" name="Google Shape;43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 </a:t>
            </a:r>
            <a:br>
              <a:rPr lang="en-US"/>
            </a:br>
            <a:endParaRPr i="0" u="none" strike="noStrike">
              <a:solidFill>
                <a:srgbClr val="000000"/>
              </a:solidFill>
            </a:endParaRPr>
          </a:p>
        </p:txBody>
      </p:sp>
      <p:sp>
        <p:nvSpPr>
          <p:cNvPr id="449" name="Google Shape;44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Introduce the Essential Question for Unit 3: How can we use our imaginations? Tell students they will read many texts to learn about the ways we use our imaginations</a:t>
            </a:r>
            <a:r>
              <a:rPr i="0" lang="en-US" u="none" strike="noStrike">
                <a:solidFill>
                  <a:srgbClr val="000000"/>
                </a:solidFill>
              </a:rPr>
              <a:t>. </a:t>
            </a:r>
            <a:endParaRPr/>
          </a:p>
          <a:p>
            <a:pPr indent="-215900" lvl="0" marL="228600" rtl="0" algn="l">
              <a:lnSpc>
                <a:spcPct val="100000"/>
              </a:lnSpc>
              <a:spcBef>
                <a:spcPts val="0"/>
              </a:spcBef>
              <a:spcAft>
                <a:spcPts val="0"/>
              </a:spcAft>
              <a:buSzPts val="1200"/>
              <a:buFont typeface="Calibri"/>
              <a:buAutoNum type="arabicPeriod"/>
            </a:pPr>
            <a:r>
              <a:rPr lang="en-US"/>
              <a:t>Watch the Unit Video Tell students that a video gives information through sound and pictures. Have students listen to and watch the Unit 3 Video, “Ready, Set, Imagine!”</a:t>
            </a:r>
            <a:r>
              <a:rPr i="0" lang="en-US" u="none" strike="noStrike">
                <a:solidFill>
                  <a:srgbClr val="000000"/>
                </a:solidFill>
              </a:rPr>
              <a:t> </a:t>
            </a:r>
            <a:r>
              <a:rPr b="1" i="0" lang="en-US" u="none" strike="noStrike">
                <a:solidFill>
                  <a:srgbClr val="000000"/>
                </a:solidFill>
              </a:rPr>
              <a:t>Click Path: Table of Contents -&gt; Unit 3: Imagine That-&gt; Unit 3: Introduction</a:t>
            </a:r>
            <a:endParaRPr b="1"/>
          </a:p>
          <a:p>
            <a:pPr indent="-215900" lvl="0" marL="228600" rtl="0" algn="l">
              <a:lnSpc>
                <a:spcPct val="100000"/>
              </a:lnSpc>
              <a:spcBef>
                <a:spcPts val="0"/>
              </a:spcBef>
              <a:spcAft>
                <a:spcPts val="0"/>
              </a:spcAft>
              <a:buSzPts val="1200"/>
              <a:buFont typeface="Calibri"/>
              <a:buAutoNum type="arabicPeriod"/>
            </a:pPr>
            <a:r>
              <a:rPr lang="en-US"/>
              <a:t>Tell partners to discuss how they use their imaginations. Use the following questions to guide their discussions.</a:t>
            </a:r>
            <a:endParaRPr/>
          </a:p>
          <a:p>
            <a:pPr indent="-215900" lvl="1" marL="685800" rtl="0" algn="l">
              <a:lnSpc>
                <a:spcPct val="100000"/>
              </a:lnSpc>
              <a:spcBef>
                <a:spcPts val="0"/>
              </a:spcBef>
              <a:spcAft>
                <a:spcPts val="0"/>
              </a:spcAft>
              <a:buSzPts val="1200"/>
              <a:buFont typeface="Calibri"/>
              <a:buChar char="•"/>
            </a:pPr>
            <a:r>
              <a:rPr i="1" lang="en-US"/>
              <a:t>When do you use your imagination?</a:t>
            </a:r>
            <a:endParaRPr/>
          </a:p>
          <a:p>
            <a:pPr indent="-215900" lvl="1" marL="685800" rtl="0" algn="l">
              <a:lnSpc>
                <a:spcPct val="100000"/>
              </a:lnSpc>
              <a:spcBef>
                <a:spcPts val="0"/>
              </a:spcBef>
              <a:spcAft>
                <a:spcPts val="0"/>
              </a:spcAft>
              <a:buSzPts val="1200"/>
              <a:buFont typeface="Calibri"/>
              <a:buChar char="•"/>
            </a:pPr>
            <a:r>
              <a:rPr i="1" lang="en-US"/>
              <a:t>What things do you like to imagine?</a:t>
            </a:r>
            <a:br>
              <a:rPr lang="en-US"/>
            </a:br>
            <a:endParaRPr/>
          </a:p>
        </p:txBody>
      </p:sp>
      <p:sp>
        <p:nvSpPr>
          <p:cNvPr id="106" name="Google Shape;1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Together. </a:t>
            </a:r>
            <a:endParaRPr i="0"/>
          </a:p>
          <a:p>
            <a:pPr indent="-190500" lvl="0" marL="228600" rtl="0" algn="l">
              <a:lnSpc>
                <a:spcPct val="100000"/>
              </a:lnSpc>
              <a:spcBef>
                <a:spcPts val="0"/>
              </a:spcBef>
              <a:spcAft>
                <a:spcPts val="0"/>
              </a:spcAft>
              <a:buClr>
                <a:srgbClr val="000000"/>
              </a:buClr>
              <a:buSzPts val="1200"/>
              <a:buFont typeface="Calibri"/>
              <a:buAutoNum type="arabicPeriod"/>
            </a:pPr>
            <a:r>
              <a:rPr lang="en-US"/>
              <a:t>THINK ALOUD We can talk about the differences between the grasshopper and the ant. The grasshopper is relaxing on page 34, and the ant is still storing food on page 35. On pages 36–37, the grasshopper is looking for food, but the ant is not working now. It is wintertime.</a:t>
            </a:r>
            <a:endParaRPr i="1" u="none" strike="noStrike">
              <a:solidFill>
                <a:srgbClr val="000000"/>
              </a:solidFill>
            </a:endParaRPr>
          </a:p>
        </p:txBody>
      </p:sp>
      <p:sp>
        <p:nvSpPr>
          <p:cNvPr id="461" name="Google Shape;461;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p:txBody>
      </p:sp>
      <p:sp>
        <p:nvSpPr>
          <p:cNvPr id="474" name="Google Shape;47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want to make sure I understand what has happened in the fable. This will help me understand the resolution, or how the story ends. I can ask some questions to make sure I understand what happened and what the moral, or lesson, of the fable is. What does the ant say to the grasshopper? Why does he answer the grasshopper the way he does? I can go back and look at the earlier parts of the story to find answers.</a:t>
            </a:r>
            <a:endParaRPr i="1"/>
          </a:p>
        </p:txBody>
      </p:sp>
      <p:sp>
        <p:nvSpPr>
          <p:cNvPr id="486" name="Google Shape;486;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Read Together.</a:t>
            </a:r>
            <a:endParaRPr/>
          </a:p>
        </p:txBody>
      </p:sp>
      <p:sp>
        <p:nvSpPr>
          <p:cNvPr id="499" name="Google Shape;499;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 vocabulary words stored, begged, gathered, and prepared are action verbs that paint a clear picture of what the characters do in The Ant and the Grasshopper</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1" marL="685800" rtl="0" algn="l">
              <a:lnSpc>
                <a:spcPct val="100000"/>
              </a:lnSpc>
              <a:spcBef>
                <a:spcPts val="0"/>
              </a:spcBef>
              <a:spcAft>
                <a:spcPts val="0"/>
              </a:spcAft>
              <a:buClr>
                <a:srgbClr val="000000"/>
              </a:buClr>
              <a:buSzPts val="1200"/>
              <a:buFont typeface="Arial"/>
              <a:buChar char="•"/>
            </a:pPr>
            <a:r>
              <a:rPr lang="en-US"/>
              <a:t>Remind yourself of a word’s meaning.</a:t>
            </a:r>
            <a:endParaRPr/>
          </a:p>
          <a:p>
            <a:pPr indent="-190500" lvl="1" marL="685800" rtl="0" algn="l">
              <a:lnSpc>
                <a:spcPct val="100000"/>
              </a:lnSpc>
              <a:spcBef>
                <a:spcPts val="0"/>
              </a:spcBef>
              <a:spcAft>
                <a:spcPts val="0"/>
              </a:spcAft>
              <a:buClr>
                <a:srgbClr val="000000"/>
              </a:buClr>
              <a:buSzPts val="1200"/>
              <a:buFont typeface="Arial"/>
              <a:buChar char="•"/>
            </a:pPr>
            <a:r>
              <a:rPr lang="en-US"/>
              <a:t>Look for illustrations that help you picture and understand a word.</a:t>
            </a:r>
            <a:endParaRPr/>
          </a:p>
          <a:p>
            <a:pPr indent="-190500" lvl="1" marL="685800" rtl="0" algn="l">
              <a:lnSpc>
                <a:spcPct val="100000"/>
              </a:lnSpc>
              <a:spcBef>
                <a:spcPts val="0"/>
              </a:spcBef>
              <a:spcAft>
                <a:spcPts val="0"/>
              </a:spcAft>
              <a:buClr>
                <a:srgbClr val="000000"/>
              </a:buClr>
              <a:buSzPts val="1200"/>
              <a:buFont typeface="Arial"/>
              <a:buChar char="•"/>
            </a:pPr>
            <a:r>
              <a:rPr lang="en-US"/>
              <a:t>How does this word help you understand the action in the story?</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Have students turn to p. 42 in the Student Interactive. Read the directions aloud. Model how to complete the first sentence. Ask: </a:t>
            </a:r>
            <a:r>
              <a:rPr i="1" lang="en-US"/>
              <a:t>Which vocabulary word fits best in this sentence? </a:t>
            </a:r>
            <a:endParaRPr b="0" i="1" sz="1800" u="none" strike="noStrike">
              <a:solidFill>
                <a:srgbClr val="000000"/>
              </a:solidFill>
              <a:latin typeface="Calibri"/>
              <a:ea typeface="Calibri"/>
              <a:cs typeface="Calibri"/>
              <a:sym typeface="Calibri"/>
            </a:endParaRPr>
          </a:p>
        </p:txBody>
      </p:sp>
      <p:sp>
        <p:nvSpPr>
          <p:cNvPr id="511" name="Google Shape;51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43 in the Student Interactive</a:t>
            </a:r>
            <a:r>
              <a:rPr b="0" i="0" lang="en-US" u="none" strike="noStrike">
                <a:solidFill>
                  <a:srgbClr val="000000"/>
                </a:solidFill>
                <a:latin typeface="Calibri"/>
                <a:ea typeface="Calibri"/>
                <a:cs typeface="Calibri"/>
                <a:sym typeface="Calibri"/>
              </a:rPr>
              <a:t>. </a:t>
            </a:r>
            <a:endParaRPr>
              <a:latin typeface="Calibri"/>
              <a:ea typeface="Calibri"/>
              <a:cs typeface="Calibri"/>
              <a:sym typeface="Calibri"/>
            </a:endParaRPr>
          </a:p>
        </p:txBody>
      </p:sp>
      <p:sp>
        <p:nvSpPr>
          <p:cNvPr id="524" name="Google Shape;52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66700" rtl="0" algn="l">
              <a:lnSpc>
                <a:spcPct val="100000"/>
              </a:lnSpc>
              <a:spcBef>
                <a:spcPts val="0"/>
              </a:spcBef>
              <a:spcAft>
                <a:spcPts val="0"/>
              </a:spcAft>
              <a:buClr>
                <a:srgbClr val="000000"/>
              </a:buClr>
              <a:buSzPts val="1200"/>
              <a:buFont typeface="Calibri"/>
              <a:buAutoNum type="arabicPeriod"/>
            </a:pPr>
            <a:r>
              <a:rPr lang="en-US"/>
              <a:t>Poetry sounds different from fiction or nonfiction. </a:t>
            </a:r>
            <a:endParaRPr/>
          </a:p>
          <a:p>
            <a:pPr indent="-228600" lvl="1" marL="723900" rtl="0" algn="l">
              <a:lnSpc>
                <a:spcPct val="100000"/>
              </a:lnSpc>
              <a:spcBef>
                <a:spcPts val="0"/>
              </a:spcBef>
              <a:spcAft>
                <a:spcPts val="0"/>
              </a:spcAft>
              <a:buClr>
                <a:srgbClr val="000000"/>
              </a:buClr>
              <a:buSzPts val="1200"/>
              <a:buFont typeface="Arial"/>
              <a:buChar char="•"/>
            </a:pPr>
            <a:r>
              <a:rPr lang="en-US"/>
              <a:t>Poets use rhythm, repetition, and alliteration to give their poems a certain sound.</a:t>
            </a:r>
            <a:endParaRPr/>
          </a:p>
          <a:p>
            <a:pPr indent="-228600" lvl="1" marL="723900" rtl="0" algn="l">
              <a:lnSpc>
                <a:spcPct val="100000"/>
              </a:lnSpc>
              <a:spcBef>
                <a:spcPts val="0"/>
              </a:spcBef>
              <a:spcAft>
                <a:spcPts val="0"/>
              </a:spcAft>
              <a:buClr>
                <a:srgbClr val="000000"/>
              </a:buClr>
              <a:buSzPts val="1200"/>
              <a:buFont typeface="Arial"/>
              <a:buChar char="•"/>
            </a:pPr>
            <a:r>
              <a:rPr lang="en-US"/>
              <a:t>Some poems rhyme, and some do not.</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Reread the poem on p. 51 in the Student Interactive. Ask students how they know this is a poem. How does it sound different from a story? Point out that a poem sounds different because it has a rhythm, or beat. Then say</a:t>
            </a:r>
            <a:r>
              <a:rPr i="1" lang="en-US"/>
              <a:t>: What do you think of the words splash, splotch, and splatter? Are they an example of repetition, rhyme, or alliteration? What sounds are the same in these words? Do they make the poem fun to read? Do they make it more interesting? Can you think of other words the poet could use?</a:t>
            </a:r>
            <a:endParaRPr/>
          </a:p>
          <a:p>
            <a:pPr indent="-228600" lvl="0" marL="266700" rtl="0" algn="l">
              <a:lnSpc>
                <a:spcPct val="100000"/>
              </a:lnSpc>
              <a:spcBef>
                <a:spcPts val="0"/>
              </a:spcBef>
              <a:spcAft>
                <a:spcPts val="0"/>
              </a:spcAft>
              <a:buClr>
                <a:srgbClr val="000000"/>
              </a:buClr>
              <a:buSzPts val="1200"/>
              <a:buFont typeface="Calibri"/>
              <a:buAutoNum type="arabicPeriod"/>
            </a:pPr>
            <a:r>
              <a:rPr lang="en-US"/>
              <a:t>As you read more poems from your stack together, ask students to identify examples of alliteration, repetition, and rhyme. The following may be used to prompt discussion: </a:t>
            </a:r>
            <a:endParaRPr/>
          </a:p>
          <a:p>
            <a:pPr indent="-457200" lvl="1" marL="952500" rtl="0" algn="l">
              <a:lnSpc>
                <a:spcPct val="100000"/>
              </a:lnSpc>
              <a:spcBef>
                <a:spcPts val="0"/>
              </a:spcBef>
              <a:spcAft>
                <a:spcPts val="0"/>
              </a:spcAft>
              <a:buClr>
                <a:srgbClr val="000000"/>
              </a:buClr>
              <a:buSzPts val="1200"/>
              <a:buFont typeface="Arial"/>
              <a:buChar char="•"/>
            </a:pPr>
            <a:r>
              <a:rPr lang="en-US"/>
              <a:t>Does this poem rhyme? Which words rhyme?</a:t>
            </a:r>
            <a:endParaRPr/>
          </a:p>
          <a:p>
            <a:pPr indent="-457200" lvl="1" marL="952500" rtl="0" algn="l">
              <a:lnSpc>
                <a:spcPct val="100000"/>
              </a:lnSpc>
              <a:spcBef>
                <a:spcPts val="0"/>
              </a:spcBef>
              <a:spcAft>
                <a:spcPts val="0"/>
              </a:spcAft>
              <a:buClr>
                <a:srgbClr val="000000"/>
              </a:buClr>
              <a:buSzPts val="1200"/>
              <a:buFont typeface="Arial"/>
              <a:buChar char="•"/>
            </a:pPr>
            <a:r>
              <a:rPr lang="en-US"/>
              <a:t>Why do you think the poet repeats the word ___? If you read the poem again and only read this word once, is the poem as good?</a:t>
            </a:r>
            <a:endParaRPr/>
          </a:p>
          <a:p>
            <a:pPr indent="-457200" lvl="1" marL="952500" rtl="0" algn="l">
              <a:lnSpc>
                <a:spcPct val="100000"/>
              </a:lnSpc>
              <a:spcBef>
                <a:spcPts val="0"/>
              </a:spcBef>
              <a:spcAft>
                <a:spcPts val="0"/>
              </a:spcAft>
              <a:buClr>
                <a:srgbClr val="000000"/>
              </a:buClr>
              <a:buSzPts val="1200"/>
              <a:buFont typeface="Arial"/>
              <a:buChar char="•"/>
            </a:pPr>
            <a:r>
              <a:rPr lang="en-US"/>
              <a:t>Do any words begin with the same sounds?</a:t>
            </a:r>
            <a:endParaRPr b="0" i="1" u="none" strike="noStrike">
              <a:solidFill>
                <a:srgbClr val="000000"/>
              </a:solidFill>
              <a:latin typeface="Calibri"/>
              <a:ea typeface="Calibri"/>
              <a:cs typeface="Calibri"/>
              <a:sym typeface="Calibri"/>
            </a:endParaRPr>
          </a:p>
        </p:txBody>
      </p:sp>
      <p:sp>
        <p:nvSpPr>
          <p:cNvPr id="537" name="Google Shape;53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If students need additional opportunities to develop their understanding of poetry, they should read additional poems from the stack. If students demonstrate understanding, they should begin writing their poems.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Select a few students to share examples of alliteration, repetition, and rhyme from a stack book or from a poem they are writing. </a:t>
            </a:r>
            <a:endParaRPr b="0" i="0" sz="1800" u="none" strike="noStrike">
              <a:solidFill>
                <a:srgbClr val="000000"/>
              </a:solidFill>
              <a:latin typeface="Calibri"/>
              <a:ea typeface="Calibri"/>
              <a:cs typeface="Calibri"/>
              <a:sym typeface="Calibri"/>
            </a:endParaRPr>
          </a:p>
        </p:txBody>
      </p:sp>
      <p:sp>
        <p:nvSpPr>
          <p:cNvPr id="550" name="Google Shape;55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Select a few students to share examples of alliteration, repetition, and rhyme from a stack book or from a poem they are writing</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words when, chest, and Steph. Say each word aloud and underline the digraph. Repeat with the word match and underline the trigraph</a:t>
            </a:r>
            <a:r>
              <a:rPr b="0" i="0" lang="en-US" u="none" strike="noStrike">
                <a:solidFill>
                  <a:srgbClr val="000000"/>
                </a:solidFill>
                <a:latin typeface="Calibri"/>
                <a:ea typeface="Calibri"/>
                <a:cs typeface="Calibri"/>
                <a:sym typeface="Calibri"/>
              </a:rPr>
              <a:t>. </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49 in the Student Interactive independently.</a:t>
            </a:r>
            <a:endParaRPr b="0" i="0" sz="1800" u="none" strike="noStrike">
              <a:solidFill>
                <a:srgbClr val="000000"/>
              </a:solidFill>
              <a:latin typeface="Calibri"/>
              <a:ea typeface="Calibri"/>
              <a:cs typeface="Calibri"/>
              <a:sym typeface="Calibri"/>
            </a:endParaRPr>
          </a:p>
        </p:txBody>
      </p:sp>
      <p:sp>
        <p:nvSpPr>
          <p:cNvPr id="563" name="Google Shape;56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Answer questions students may have about nouns. Then introduce singular and regular plural nouns. Explain that a plural noun names more than one. We often add -s to make a plural noun</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and read aloud this sentence: The plants in the yard look beautiful</a:t>
            </a:r>
            <a:r>
              <a:rPr b="0" i="0" lang="en-US" u="none" strike="noStrike">
                <a:solidFill>
                  <a:srgbClr val="000000"/>
                </a:solidFill>
                <a:latin typeface="Calibri"/>
                <a:ea typeface="Calibri"/>
                <a:cs typeface="Calibri"/>
                <a:sym typeface="Calibri"/>
              </a:rPr>
              <a:t>. </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a:t>
            </a:r>
            <a:r>
              <a:rPr i="1" lang="en-US"/>
              <a:t>Which word names one thing?</a:t>
            </a:r>
            <a:r>
              <a:rPr lang="en-US"/>
              <a:t> (yard) </a:t>
            </a:r>
            <a:r>
              <a:rPr i="1" lang="en-US"/>
              <a:t>That means yard is a singular noun. Which word names more than one thing</a:t>
            </a:r>
            <a:r>
              <a:rPr lang="en-US"/>
              <a:t>? (plants) </a:t>
            </a:r>
            <a:r>
              <a:rPr i="1" lang="en-US"/>
              <a:t>How do you know the word plants names more than one thing? </a:t>
            </a:r>
            <a:r>
              <a:rPr lang="en-US"/>
              <a:t>(an s was added at the end of the word plant) </a:t>
            </a:r>
            <a:r>
              <a:rPr i="1" lang="en-US"/>
              <a:t>The -s means plants is a plural noun</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 pairs share oral sentences with one another using both singular and plural nouns</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577" name="Google Shape;57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Read aloud the bulleted list of goals on p. 10 in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color the “thumbs up” if they feel they have already accomplished the goal, or the “thumbs down” if they think they have more to learn.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Students will revisit this page in Week 6.</a:t>
            </a:r>
            <a:endParaRPr/>
          </a:p>
        </p:txBody>
      </p:sp>
      <p:sp>
        <p:nvSpPr>
          <p:cNvPr id="121" name="Google Shape;12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check (mark) at the top of p. 17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This is a picture of a check. Let’s say the sounds in check together: /ch/ </a:t>
            </a:r>
            <a:r>
              <a:rPr lang="en-US"/>
              <a:t>(pause) </a:t>
            </a:r>
            <a:r>
              <a:rPr i="1" lang="en-US"/>
              <a:t>/e/</a:t>
            </a:r>
            <a:r>
              <a:rPr lang="en-US"/>
              <a:t> (pause) </a:t>
            </a:r>
            <a:r>
              <a:rPr i="1" lang="en-US"/>
              <a:t>/k/</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students repeat with the words bench (/b/ /e/ /n/ /ch/) and wheel (/hw/ /ē/ /l/)</a:t>
            </a:r>
            <a:r>
              <a:rPr b="0" i="0" lang="en-US" u="none" strike="noStrike">
                <a:solidFill>
                  <a:srgbClr val="000000"/>
                </a:solidFill>
                <a:latin typeface="Calibri"/>
                <a:ea typeface="Calibri"/>
                <a:cs typeface="Calibri"/>
                <a:sym typeface="Calibri"/>
              </a:rPr>
              <a:t>. </a:t>
            </a:r>
            <a:endParaRPr i="0">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the following words and have students segment and blend the phonemes: lunch, can’t, phone, hatch, it’s, white, whip.</a:t>
            </a:r>
            <a:endParaRPr i="0">
              <a:latin typeface="Calibri"/>
              <a:ea typeface="Calibri"/>
              <a:cs typeface="Calibri"/>
              <a:sym typeface="Calibri"/>
            </a:endParaRPr>
          </a:p>
        </p:txBody>
      </p:sp>
      <p:sp>
        <p:nvSpPr>
          <p:cNvPr id="600" name="Google Shape;600;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contractions are made up of two words that have been shortened into one. </a:t>
            </a:r>
            <a:endParaRPr/>
          </a:p>
          <a:p>
            <a:pPr indent="-215900" lvl="0" marL="228600" rtl="0" algn="l">
              <a:lnSpc>
                <a:spcPct val="100000"/>
              </a:lnSpc>
              <a:spcBef>
                <a:spcPts val="0"/>
              </a:spcBef>
              <a:spcAft>
                <a:spcPts val="0"/>
              </a:spcAft>
              <a:buSzPts val="1200"/>
              <a:buFont typeface="Calibri"/>
              <a:buAutoNum type="arabicPeriod"/>
            </a:pPr>
            <a:r>
              <a:rPr lang="en-US"/>
              <a:t>Write I’ll on the board and point to the apostrophe. Say: </a:t>
            </a:r>
            <a:r>
              <a:rPr i="1" lang="en-US"/>
              <a:t>The missing letter or letters in contractions are replaced with an apostrophe. I’ll is the contraction for the words I will</a:t>
            </a:r>
            <a:r>
              <a:rPr lang="en-US"/>
              <a:t>. </a:t>
            </a:r>
            <a:endParaRPr/>
          </a:p>
          <a:p>
            <a:pPr indent="-215900" lvl="0" marL="228600" rtl="0" algn="l">
              <a:lnSpc>
                <a:spcPct val="100000"/>
              </a:lnSpc>
              <a:spcBef>
                <a:spcPts val="0"/>
              </a:spcBef>
              <a:spcAft>
                <a:spcPts val="0"/>
              </a:spcAft>
              <a:buSzPts val="1200"/>
              <a:buFont typeface="Calibri"/>
              <a:buAutoNum type="arabicPeriod"/>
            </a:pPr>
            <a:r>
              <a:rPr lang="en-US"/>
              <a:t>Write I will on the board. Display Sound-Spelling Card 110 (she’ll). Say: </a:t>
            </a:r>
            <a:r>
              <a:rPr i="1" lang="en-US"/>
              <a:t>If I’ll is the contraction for I will, for what words is she’ll the contraction? </a:t>
            </a:r>
            <a:r>
              <a:rPr lang="en-US"/>
              <a:t>(she will)</a:t>
            </a:r>
            <a:r>
              <a:rPr b="0" i="0" lang="en-US" u="none" strike="noStrike">
                <a:solidFill>
                  <a:srgbClr val="000000"/>
                </a:solidFill>
                <a:latin typeface="Calibri"/>
                <a:ea typeface="Calibri"/>
                <a:cs typeface="Calibri"/>
                <a:sym typeface="Calibri"/>
              </a:rPr>
              <a:t>.</a:t>
            </a:r>
            <a:r>
              <a:rPr lang="en-US"/>
              <a:t> </a:t>
            </a:r>
            <a:endParaRPr/>
          </a:p>
          <a:p>
            <a:pPr indent="-215900" lvl="0" marL="228600" rtl="0" algn="l">
              <a:lnSpc>
                <a:spcPct val="100000"/>
              </a:lnSpc>
              <a:spcBef>
                <a:spcPts val="0"/>
              </a:spcBef>
              <a:spcAft>
                <a:spcPts val="0"/>
              </a:spcAft>
              <a:buSzPts val="1200"/>
              <a:buFont typeface="Calibri"/>
              <a:buAutoNum type="arabicPeriod"/>
            </a:pPr>
            <a:r>
              <a:rPr lang="en-US"/>
              <a:t>Write or display these words and their contractions: can not (can’t); he is (he’s); and I am (I’m). Point to can not and read the words. Then point to can’t and read the word. What two letters are missing? (n and o) </a:t>
            </a:r>
            <a:r>
              <a:rPr i="1" lang="en-US"/>
              <a:t>What takes the place of the missing letters? Yes, an apostrophe. Let’s read the other words</a:t>
            </a:r>
            <a:r>
              <a:rPr lang="en-US"/>
              <a:t>.</a:t>
            </a:r>
            <a:r>
              <a:rPr b="0" i="0" lang="en-US" u="none" strike="noStrike">
                <a:solidFill>
                  <a:srgbClr val="000000"/>
                </a:solidFill>
                <a:latin typeface="Calibri"/>
                <a:ea typeface="Calibri"/>
                <a:cs typeface="Calibri"/>
                <a:sym typeface="Calibri"/>
              </a:rPr>
              <a:t> </a:t>
            </a:r>
            <a:endParaRPr/>
          </a:p>
          <a:p>
            <a:pPr indent="-215900" lvl="0" marL="228600" rtl="0" algn="l">
              <a:lnSpc>
                <a:spcPct val="100000"/>
              </a:lnSpc>
              <a:spcBef>
                <a:spcPts val="0"/>
              </a:spcBef>
              <a:spcAft>
                <a:spcPts val="0"/>
              </a:spcAft>
              <a:buSzPts val="1200"/>
              <a:buFont typeface="Calibri"/>
              <a:buAutoNum type="arabicPeriod"/>
            </a:pPr>
            <a:r>
              <a:rPr lang="en-US"/>
              <a:t>First model writing the two words he and is and reading the words. Erase the letter i, replace it with an apostrophe, and read the word he’s. Repeat the process with I and am and other words and their contractions, such as she will, she’ll; they will, they’ll; does not, doesn’t, and is not, isn’t.</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Have students decode the words and highlight the apostrophes on the bottom of p. 17 in the Student Interactive.</a:t>
            </a:r>
            <a:br>
              <a:rPr i="0" lang="en-US">
                <a:latin typeface="Calibri"/>
                <a:ea typeface="Calibri"/>
                <a:cs typeface="Calibri"/>
                <a:sym typeface="Calibri"/>
              </a:rPr>
            </a:br>
            <a:endParaRPr i="0">
              <a:latin typeface="Calibri"/>
              <a:ea typeface="Calibri"/>
              <a:cs typeface="Calibri"/>
              <a:sym typeface="Calibri"/>
            </a:endParaRPr>
          </a:p>
        </p:txBody>
      </p:sp>
      <p:sp>
        <p:nvSpPr>
          <p:cNvPr id="612" name="Google Shape;612;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high-frequency words are words we learn by remembering the letters in the words rather than saying the sounds. Tell them there are three good ways to learn the words: say the word, spell the word, and use the word in a sentence</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this week’s words: good, no, put, round, said. Have students use the words in sentences.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students turn to the top of p. 18 in the Student Interactive and read the words</a:t>
            </a:r>
            <a:r>
              <a:rPr b="0" i="0" lang="en-US" u="none" strike="noStrike">
                <a:solidFill>
                  <a:srgbClr val="000000"/>
                </a:solidFill>
                <a:latin typeface="Calibri"/>
                <a:ea typeface="Calibri"/>
                <a:cs typeface="Calibri"/>
                <a:sym typeface="Calibri"/>
              </a:rPr>
              <a:t>.</a:t>
            </a:r>
            <a:endParaRPr i="0">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the bottom of p. 18. Have them print the high-frequency words to complete the sentences</a:t>
            </a:r>
            <a:r>
              <a:rPr b="0" i="0" lang="en-US" u="none" strike="noStrike">
                <a:solidFill>
                  <a:srgbClr val="000000"/>
                </a:solidFill>
                <a:latin typeface="Calibri"/>
                <a:ea typeface="Calibri"/>
                <a:cs typeface="Calibri"/>
                <a:sym typeface="Calibri"/>
              </a:rPr>
              <a:t>. </a:t>
            </a:r>
            <a:endParaRPr i="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26" name="Google Shape;626;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The plot, or main events, of a story includes a problem or challenge the characters have. How this problem is solved is called the resolution. In a fable, readers learn the moral, or lesson, of the story at the resolution.</a:t>
            </a:r>
            <a:endParaRPr/>
          </a:p>
          <a:p>
            <a:pPr indent="-215900" lvl="1" marL="685800" rtl="0" algn="l">
              <a:lnSpc>
                <a:spcPct val="100000"/>
              </a:lnSpc>
              <a:spcBef>
                <a:spcPts val="0"/>
              </a:spcBef>
              <a:spcAft>
                <a:spcPts val="0"/>
              </a:spcAft>
              <a:buSzPts val="1200"/>
              <a:buFont typeface="Arial"/>
              <a:buChar char="•"/>
            </a:pPr>
            <a:r>
              <a:rPr lang="en-US"/>
              <a:t>Think about the story. What happens first? Next? Last? </a:t>
            </a:r>
            <a:endParaRPr/>
          </a:p>
          <a:p>
            <a:pPr indent="-215900" lvl="1" marL="685800" rtl="0" algn="l">
              <a:lnSpc>
                <a:spcPct val="100000"/>
              </a:lnSpc>
              <a:spcBef>
                <a:spcPts val="0"/>
              </a:spcBef>
              <a:spcAft>
                <a:spcPts val="0"/>
              </a:spcAft>
              <a:buSzPts val="1200"/>
              <a:buFont typeface="Arial"/>
              <a:buChar char="•"/>
            </a:pPr>
            <a:r>
              <a:rPr lang="en-US"/>
              <a:t>Note the problem or challenge that the characters have.</a:t>
            </a:r>
            <a:endParaRPr/>
          </a:p>
          <a:p>
            <a:pPr indent="-215900" lvl="1" marL="685800" rtl="0" algn="l">
              <a:lnSpc>
                <a:spcPct val="100000"/>
              </a:lnSpc>
              <a:spcBef>
                <a:spcPts val="0"/>
              </a:spcBef>
              <a:spcAft>
                <a:spcPts val="0"/>
              </a:spcAft>
              <a:buSzPts val="1200"/>
              <a:buFont typeface="Arial"/>
              <a:buChar char="•"/>
            </a:pPr>
            <a:r>
              <a:rPr lang="en-US"/>
              <a:t>How was the problem solved?</a:t>
            </a:r>
            <a:endParaRPr b="0" i="0">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Use the Read Aloud “The Lion and the Mouse” on pp. T34–T35 to model describing the plot. Say: </a:t>
            </a:r>
            <a:r>
              <a:rPr i="1" lang="en-US"/>
              <a:t>In “The Lion and the Mouse,” the first event is when Lion finds Mouse and then decides to let him go. Next, Lion is trapped in a net. This is the problem in the story. Finally, Mouse chews through the net, and Lion is free. This is how the problem is solved, which is called the resolution, or outcome</a:t>
            </a:r>
            <a:r>
              <a:rPr b="0" i="1" lang="en-US" u="none" strike="noStrike">
                <a:solidFill>
                  <a:srgbClr val="000000"/>
                </a:solidFill>
                <a:latin typeface="Calibri"/>
                <a:ea typeface="Calibri"/>
                <a:cs typeface="Calibri"/>
                <a:sym typeface="Calibri"/>
              </a:rPr>
              <a:t>.</a:t>
            </a:r>
            <a:r>
              <a:rPr b="0" i="0" lang="en-US" u="none" strike="noStrike">
                <a:solidFill>
                  <a:srgbClr val="000000"/>
                </a:solidFill>
                <a:latin typeface="Calibri"/>
                <a:ea typeface="Calibri"/>
                <a:cs typeface="Calibri"/>
                <a:sym typeface="Calibri"/>
              </a:rPr>
              <a:t> </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Have students look at the illustrations on pp. 40–41 in the Student Interactive to find details about the plot</a:t>
            </a:r>
            <a:r>
              <a:rPr b="0" i="0" lang="en-US" u="none" strike="noStrike">
                <a:solidFill>
                  <a:srgbClr val="000000"/>
                </a:solidFill>
                <a:latin typeface="Calibri"/>
                <a:ea typeface="Calibri"/>
                <a:cs typeface="Calibri"/>
                <a:sym typeface="Calibri"/>
              </a:rPr>
              <a:t>. </a:t>
            </a:r>
            <a:endParaRPr b="0" i="0">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Then, have students go back to the Close Read notes on pp. 37 and 41 in the Student Interactive and underline the problem and the lesson learned</a:t>
            </a:r>
            <a:r>
              <a:rPr b="0" i="0" lang="en-US" u="none" strike="noStrike">
                <a:solidFill>
                  <a:srgbClr val="000000"/>
                </a:solidFill>
                <a:latin typeface="Calibri"/>
                <a:ea typeface="Calibri"/>
                <a:cs typeface="Calibri"/>
                <a:sym typeface="Calibri"/>
              </a:rPr>
              <a:t>.</a:t>
            </a:r>
            <a:br>
              <a:rPr i="0" lang="en-US"/>
            </a:br>
            <a:endParaRPr i="0"/>
          </a:p>
        </p:txBody>
      </p:sp>
      <p:sp>
        <p:nvSpPr>
          <p:cNvPr id="643" name="Google Shape;643;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Use the Read Aloud “The Lion and the Mouse” on pp. T34–T35 to model describing the plot. Say: </a:t>
            </a:r>
            <a:r>
              <a:rPr i="1" lang="en-US"/>
              <a:t>In “The Lion and the Mouse,” the first event is when Lion finds Mouse and then decides to let him go. Next, Lion is trapped in a net. This is the problem in the story. Finally, Mouse chews through the net, and Lion is free. This is how the problem is solved, which is called the resolution, or outcome</a:t>
            </a:r>
            <a:r>
              <a:rPr b="0" i="1" lang="en-US" u="none" strike="noStrike">
                <a:solidFill>
                  <a:srgbClr val="000000"/>
                </a:solidFill>
                <a:latin typeface="Calibri"/>
                <a:ea typeface="Calibri"/>
                <a:cs typeface="Calibri"/>
                <a:sym typeface="Calibri"/>
              </a:rPr>
              <a:t>.</a:t>
            </a:r>
            <a:r>
              <a:rPr b="0" i="0" lang="en-US" u="none" strike="noStrike">
                <a:solidFill>
                  <a:srgbClr val="000000"/>
                </a:solidFill>
                <a:latin typeface="Calibri"/>
                <a:ea typeface="Calibri"/>
                <a:cs typeface="Calibri"/>
                <a:sym typeface="Calibri"/>
              </a:rPr>
              <a:t> </a:t>
            </a:r>
            <a:endParaRPr b="0" i="0" u="none" strike="noStrike">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Have students look at the illustrations on pp. 40–41 in the Student Interactive to find details about the plot</a:t>
            </a:r>
            <a:r>
              <a:rPr b="0" i="0" lang="en-US" u="none" strike="noStrike">
                <a:solidFill>
                  <a:srgbClr val="000000"/>
                </a:solidFill>
                <a:latin typeface="Calibri"/>
                <a:ea typeface="Calibri"/>
                <a:cs typeface="Calibri"/>
                <a:sym typeface="Calibri"/>
              </a:rPr>
              <a:t>. </a:t>
            </a:r>
            <a:endParaRPr b="0" i="0">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t>Then, have students go back to the Close Read notes on pp. 37 and 41 in the Student Interactive and underline the problem and the lesson learned</a:t>
            </a:r>
            <a:r>
              <a:rPr b="0" i="0" lang="en-US" u="none" strike="noStrike">
                <a:solidFill>
                  <a:srgbClr val="000000"/>
                </a:solidFill>
                <a:latin typeface="Calibri"/>
                <a:ea typeface="Calibri"/>
                <a:cs typeface="Calibri"/>
                <a:sym typeface="Calibri"/>
              </a:rPr>
              <a:t>.  DOK 2</a:t>
            </a:r>
            <a:br>
              <a:rPr i="0" lang="en-US"/>
            </a:br>
            <a:endParaRPr i="0"/>
          </a:p>
        </p:txBody>
      </p:sp>
      <p:sp>
        <p:nvSpPr>
          <p:cNvPr id="655" name="Google Shape;655;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Then, have students go back to the Close Read notes on pp. 37 and 41 in the Student Interactive and underline the problem and the lesson learned.</a:t>
            </a:r>
            <a:endParaRPr/>
          </a:p>
          <a:p>
            <a:pPr indent="-215900" lvl="0" marL="228600" rtl="0" algn="l">
              <a:lnSpc>
                <a:spcPct val="100000"/>
              </a:lnSpc>
              <a:spcBef>
                <a:spcPts val="0"/>
              </a:spcBef>
              <a:spcAft>
                <a:spcPts val="0"/>
              </a:spcAft>
              <a:buSzPts val="1200"/>
              <a:buFont typeface="Calibri"/>
              <a:buAutoNum type="arabicPeriod"/>
            </a:pPr>
            <a:r>
              <a:rPr lang="en-US"/>
              <a:t>Remind students that the problem in a story’s plot, or main events, is what needs to be solved. Have students underline the text on p. 37 that tells the grasshopper’s problem. DOK 2</a:t>
            </a:r>
            <a:endParaRPr/>
          </a:p>
          <a:p>
            <a:pPr indent="-215900" lvl="0" marL="228600" rtl="0" algn="l">
              <a:lnSpc>
                <a:spcPct val="100000"/>
              </a:lnSpc>
              <a:spcBef>
                <a:spcPts val="0"/>
              </a:spcBef>
              <a:spcAft>
                <a:spcPts val="0"/>
              </a:spcAft>
              <a:buSzPts val="1200"/>
              <a:buFont typeface="Calibri"/>
              <a:buAutoNum type="arabicPeriod"/>
            </a:pPr>
            <a:r>
              <a:rPr lang="en-US"/>
              <a:t>Have students read the Close Read note on p. 41. Ask them what lesson the grasshopper learned from the resolution. (There’s time for work and time for play.) Have them underline the part of the text where they found this detail. DOK 2</a:t>
            </a:r>
            <a:endParaRPr i="0">
              <a:latin typeface="Calibri"/>
              <a:ea typeface="Calibri"/>
              <a:cs typeface="Calibri"/>
              <a:sym typeface="Calibri"/>
            </a:endParaRPr>
          </a:p>
        </p:txBody>
      </p:sp>
      <p:sp>
        <p:nvSpPr>
          <p:cNvPr id="667" name="Google Shape;667;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describing plot elements.</a:t>
            </a:r>
            <a:endParaRPr/>
          </a:p>
          <a:p>
            <a:pPr indent="-215900" lvl="0" marL="228600" rtl="0" algn="l">
              <a:lnSpc>
                <a:spcPct val="100000"/>
              </a:lnSpc>
              <a:spcBef>
                <a:spcPts val="0"/>
              </a:spcBef>
              <a:spcAft>
                <a:spcPts val="0"/>
              </a:spcAft>
              <a:buSzPts val="1200"/>
              <a:buFont typeface="Calibri"/>
              <a:buAutoNum type="arabicPeriod"/>
            </a:pPr>
            <a:r>
              <a:rPr lang="en-US"/>
              <a:t>Have students complete p. 44 in the Student Interactive.</a:t>
            </a:r>
            <a:endParaRPr>
              <a:latin typeface="Calibri"/>
              <a:ea typeface="Calibri"/>
              <a:cs typeface="Calibri"/>
              <a:sym typeface="Calibri"/>
            </a:endParaRPr>
          </a:p>
        </p:txBody>
      </p:sp>
      <p:sp>
        <p:nvSpPr>
          <p:cNvPr id="680" name="Google Shape;680;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When a story is told by someone who is not a character in the story, it is called a third-person text. Readers can listen to a third-person text and then experience it by picturing the story in their minds.</a:t>
            </a:r>
            <a:endParaRPr/>
          </a:p>
          <a:p>
            <a:pPr indent="-190500" lvl="1" marL="685800" rtl="0" algn="l">
              <a:lnSpc>
                <a:spcPct val="100000"/>
              </a:lnSpc>
              <a:spcBef>
                <a:spcPts val="0"/>
              </a:spcBef>
              <a:spcAft>
                <a:spcPts val="0"/>
              </a:spcAft>
              <a:buClr>
                <a:srgbClr val="000000"/>
              </a:buClr>
              <a:buSzPts val="1200"/>
              <a:buFont typeface="Arial"/>
              <a:buChar char="•"/>
            </a:pPr>
            <a:r>
              <a:rPr lang="en-US"/>
              <a:t>Ask yourself from whose point of view the story is being told. In a third person text, the story is told from the point of view of someone who is not a character in the story, or a narrator.</a:t>
            </a:r>
            <a:endParaRPr/>
          </a:p>
          <a:p>
            <a:pPr indent="-190500" lvl="1" marL="685800" rtl="0" algn="l">
              <a:lnSpc>
                <a:spcPct val="100000"/>
              </a:lnSpc>
              <a:spcBef>
                <a:spcPts val="0"/>
              </a:spcBef>
              <a:spcAft>
                <a:spcPts val="0"/>
              </a:spcAft>
              <a:buClr>
                <a:srgbClr val="000000"/>
              </a:buClr>
              <a:buSzPts val="1200"/>
              <a:buFont typeface="Arial"/>
              <a:buChar char="•"/>
            </a:pPr>
            <a:r>
              <a:rPr lang="en-US"/>
              <a:t>The narrator will use words such as he, she, or them.</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listening to and experiencing third-person text using the example on p. 48 in the Student Interactive: When I read the sentence “The ant woke early each summer morning,” I notice that the ant is not telling the story. Someone outside the story is the narrator, so this is a third-person text. I can picture in my mind the ant waking up before the sun rises.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listen to a sentence from a third-person text and then tell how they experience the text.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activities on p. 48 in the Student Interactive.</a:t>
            </a:r>
            <a:endParaRPr/>
          </a:p>
        </p:txBody>
      </p:sp>
      <p:sp>
        <p:nvSpPr>
          <p:cNvPr id="693" name="Google Shape;69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uppercase and lowercase letters Jj</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how to write uppercase J using correct letter formation and slant. Have students practice writing the letter in the air with their fingers. Then repeat with lowercase j.</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words jump, jot, jug, Jim, Jen, and Jack, showing proper letter formation and correct letter size. Have students use appropriate spaces between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Handwriting p. 156 from the Resource Download Center to practice writing the uppercase and lowercase letters Jj</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Handwriting Practice -&gt; U3W1L3 Handwriting Practice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706" name="Google Shape;70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Academic Vocabulary is language used to talk about ideas. Explain that as students work through the unit, they will learn and use these academic words to talk about our imaginations.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the paragraph on p. 11 in the Student Interactive. Then use the EXPAND and ASK questions for each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respond, or say something in reply to someone else, using the newly acquired Academic Vocabulary as appropriate.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use the Academic Vocabulary words as they discuss what they could create with the materials in the picture.</a:t>
            </a:r>
            <a:endParaRPr>
              <a:latin typeface="Calibri"/>
              <a:ea typeface="Calibri"/>
              <a:cs typeface="Calibri"/>
              <a:sym typeface="Calibri"/>
            </a:endParaRPr>
          </a:p>
        </p:txBody>
      </p:sp>
      <p:sp>
        <p:nvSpPr>
          <p:cNvPr id="134" name="Google Shape;1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Poems do not look like fiction or nonfiction texts. Poems are:</a:t>
            </a:r>
            <a:endParaRPr/>
          </a:p>
          <a:p>
            <a:pPr indent="-228600" lvl="1" marL="685800" rtl="0" algn="l">
              <a:lnSpc>
                <a:spcPct val="100000"/>
              </a:lnSpc>
              <a:spcBef>
                <a:spcPts val="0"/>
              </a:spcBef>
              <a:spcAft>
                <a:spcPts val="0"/>
              </a:spcAft>
              <a:buClr>
                <a:srgbClr val="000000"/>
              </a:buClr>
              <a:buSzPts val="1200"/>
              <a:buFont typeface="Arial"/>
              <a:buChar char="•"/>
            </a:pPr>
            <a:r>
              <a:rPr lang="en-US"/>
              <a:t>organized into lines and stanzas.</a:t>
            </a:r>
            <a:endParaRPr/>
          </a:p>
          <a:p>
            <a:pPr indent="-228600" lvl="1" marL="685800" rtl="0" algn="l">
              <a:lnSpc>
                <a:spcPct val="100000"/>
              </a:lnSpc>
              <a:spcBef>
                <a:spcPts val="0"/>
              </a:spcBef>
              <a:spcAft>
                <a:spcPts val="0"/>
              </a:spcAft>
              <a:buClr>
                <a:srgbClr val="000000"/>
              </a:buClr>
              <a:buSzPts val="1200"/>
              <a:buFont typeface="Arial"/>
              <a:buChar char="•"/>
            </a:pPr>
            <a:r>
              <a:rPr lang="en-US"/>
              <a:t>sometimes written in the shape of the thing they are about.</a:t>
            </a:r>
            <a:endParaRPr/>
          </a:p>
          <a:p>
            <a:pPr indent="-228600" lvl="1" marL="685800" rtl="0" algn="l">
              <a:lnSpc>
                <a:spcPct val="100000"/>
              </a:lnSpc>
              <a:spcBef>
                <a:spcPts val="0"/>
              </a:spcBef>
              <a:spcAft>
                <a:spcPts val="0"/>
              </a:spcAft>
              <a:buClr>
                <a:srgbClr val="000000"/>
              </a:buClr>
              <a:buSzPts val="1200"/>
              <a:buFont typeface="Arial"/>
              <a:buChar char="•"/>
            </a:pPr>
            <a:r>
              <a:rPr lang="en-US"/>
              <a:t>sometimes written with no punctuation</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Select several poems from the stack. Include at least one shape poem, one with limited punctuation, and one organized in stanzas. Display one of the poems.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Show the other poems you have selected. You might also show examples of prose for comparison. Use the following questions to prompt discussion:</a:t>
            </a:r>
            <a:endParaRPr/>
          </a:p>
          <a:p>
            <a:pPr indent="-228600" lvl="1" marL="685800" rtl="0" algn="l">
              <a:lnSpc>
                <a:spcPct val="100000"/>
              </a:lnSpc>
              <a:spcBef>
                <a:spcPts val="0"/>
              </a:spcBef>
              <a:spcAft>
                <a:spcPts val="0"/>
              </a:spcAft>
              <a:buClr>
                <a:srgbClr val="000000"/>
              </a:buClr>
              <a:buSzPts val="1200"/>
              <a:buFont typeface="Arial"/>
              <a:buChar char="•"/>
            </a:pPr>
            <a:r>
              <a:rPr lang="en-US"/>
              <a:t>Is this a poem? How do you know?</a:t>
            </a:r>
            <a:endParaRPr/>
          </a:p>
          <a:p>
            <a:pPr indent="-228600" lvl="1" marL="685800" rtl="0" algn="l">
              <a:lnSpc>
                <a:spcPct val="100000"/>
              </a:lnSpc>
              <a:spcBef>
                <a:spcPts val="0"/>
              </a:spcBef>
              <a:spcAft>
                <a:spcPts val="0"/>
              </a:spcAft>
              <a:buClr>
                <a:srgbClr val="000000"/>
              </a:buClr>
              <a:buSzPts val="1200"/>
              <a:buFont typeface="Arial"/>
              <a:buChar char="•"/>
            </a:pPr>
            <a:r>
              <a:rPr lang="en-US"/>
              <a:t>Tell me about the punctuation in this poem.</a:t>
            </a:r>
            <a:endParaRPr/>
          </a:p>
          <a:p>
            <a:pPr indent="-228600" lvl="1" marL="685800" rtl="0" algn="l">
              <a:lnSpc>
                <a:spcPct val="100000"/>
              </a:lnSpc>
              <a:spcBef>
                <a:spcPts val="0"/>
              </a:spcBef>
              <a:spcAft>
                <a:spcPts val="0"/>
              </a:spcAft>
              <a:buClr>
                <a:srgbClr val="000000"/>
              </a:buClr>
              <a:buSzPts val="1200"/>
              <a:buFont typeface="Arial"/>
              <a:buChar char="•"/>
            </a:pPr>
            <a:r>
              <a:rPr lang="en-US"/>
              <a:t>Does this poem have a special shape? What is the poem about?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Next, discuss the structure. </a:t>
            </a:r>
            <a:r>
              <a:rPr i="1" lang="en-US"/>
              <a:t>Listen as I read this without pausing at the ends of lines. Then listen as I read it with the pauses. Which way is better? How does paying attention to new lines help you know how to read a poem?</a:t>
            </a:r>
            <a:endParaRPr i="1"/>
          </a:p>
        </p:txBody>
      </p:sp>
      <p:sp>
        <p:nvSpPr>
          <p:cNvPr id="719" name="Google Shape;71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d16a0ff962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g1d16a0ff962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Poems do not look like fiction or nonfiction texts. Poems are:</a:t>
            </a:r>
            <a:endParaRPr/>
          </a:p>
          <a:p>
            <a:pPr indent="-228600" lvl="1" marL="685800" rtl="0" algn="l">
              <a:lnSpc>
                <a:spcPct val="100000"/>
              </a:lnSpc>
              <a:spcBef>
                <a:spcPts val="0"/>
              </a:spcBef>
              <a:spcAft>
                <a:spcPts val="0"/>
              </a:spcAft>
              <a:buClr>
                <a:srgbClr val="000000"/>
              </a:buClr>
              <a:buSzPts val="1200"/>
              <a:buFont typeface="Arial"/>
              <a:buChar char="•"/>
            </a:pPr>
            <a:r>
              <a:rPr lang="en-US"/>
              <a:t>organized into lines and stanzas.</a:t>
            </a:r>
            <a:endParaRPr/>
          </a:p>
          <a:p>
            <a:pPr indent="-228600" lvl="1" marL="685800" rtl="0" algn="l">
              <a:lnSpc>
                <a:spcPct val="100000"/>
              </a:lnSpc>
              <a:spcBef>
                <a:spcPts val="0"/>
              </a:spcBef>
              <a:spcAft>
                <a:spcPts val="0"/>
              </a:spcAft>
              <a:buClr>
                <a:srgbClr val="000000"/>
              </a:buClr>
              <a:buSzPts val="1200"/>
              <a:buFont typeface="Arial"/>
              <a:buChar char="•"/>
            </a:pPr>
            <a:r>
              <a:rPr lang="en-US"/>
              <a:t>sometimes written in the shape of the thing they are about.</a:t>
            </a:r>
            <a:endParaRPr/>
          </a:p>
          <a:p>
            <a:pPr indent="-228600" lvl="1" marL="685800" rtl="0" algn="l">
              <a:lnSpc>
                <a:spcPct val="100000"/>
              </a:lnSpc>
              <a:spcBef>
                <a:spcPts val="0"/>
              </a:spcBef>
              <a:spcAft>
                <a:spcPts val="0"/>
              </a:spcAft>
              <a:buClr>
                <a:srgbClr val="000000"/>
              </a:buClr>
              <a:buSzPts val="1200"/>
              <a:buFont typeface="Arial"/>
              <a:buChar char="•"/>
            </a:pPr>
            <a:r>
              <a:rPr lang="en-US"/>
              <a:t>sometimes written with no punctuation</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Select several poems from the stack. Include at least one shape poem, one with limited punctuation, and one organized in stanzas. Display one of the poems.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Show the other poems you have selected. You might also show examples of prose for comparison. Use the following questions to prompt discussion:</a:t>
            </a:r>
            <a:endParaRPr/>
          </a:p>
          <a:p>
            <a:pPr indent="-228600" lvl="1" marL="685800" rtl="0" algn="l">
              <a:lnSpc>
                <a:spcPct val="100000"/>
              </a:lnSpc>
              <a:spcBef>
                <a:spcPts val="0"/>
              </a:spcBef>
              <a:spcAft>
                <a:spcPts val="0"/>
              </a:spcAft>
              <a:buClr>
                <a:srgbClr val="000000"/>
              </a:buClr>
              <a:buSzPts val="1200"/>
              <a:buFont typeface="Arial"/>
              <a:buChar char="•"/>
            </a:pPr>
            <a:r>
              <a:rPr lang="en-US"/>
              <a:t>Is this a poem? How do you know?</a:t>
            </a:r>
            <a:endParaRPr/>
          </a:p>
          <a:p>
            <a:pPr indent="-228600" lvl="1" marL="685800" rtl="0" algn="l">
              <a:lnSpc>
                <a:spcPct val="100000"/>
              </a:lnSpc>
              <a:spcBef>
                <a:spcPts val="0"/>
              </a:spcBef>
              <a:spcAft>
                <a:spcPts val="0"/>
              </a:spcAft>
              <a:buClr>
                <a:srgbClr val="000000"/>
              </a:buClr>
              <a:buSzPts val="1200"/>
              <a:buFont typeface="Arial"/>
              <a:buChar char="•"/>
            </a:pPr>
            <a:r>
              <a:rPr lang="en-US"/>
              <a:t>Tell me about the punctuation in this poem.</a:t>
            </a:r>
            <a:endParaRPr/>
          </a:p>
          <a:p>
            <a:pPr indent="-228600" lvl="1" marL="685800" rtl="0" algn="l">
              <a:lnSpc>
                <a:spcPct val="100000"/>
              </a:lnSpc>
              <a:spcBef>
                <a:spcPts val="0"/>
              </a:spcBef>
              <a:spcAft>
                <a:spcPts val="0"/>
              </a:spcAft>
              <a:buClr>
                <a:srgbClr val="000000"/>
              </a:buClr>
              <a:buSzPts val="1200"/>
              <a:buFont typeface="Arial"/>
              <a:buChar char="•"/>
            </a:pPr>
            <a:r>
              <a:rPr lang="en-US"/>
              <a:t>Does this poem have a special shape? What is the poem about?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Next, discuss the structure. </a:t>
            </a:r>
            <a:r>
              <a:rPr i="1" lang="en-US"/>
              <a:t>Listen as I read this without pausing at the ends of lines. Then listen as I read it with the pauses. Which way is better? How does paying attention to new lines help you know how to read a poem?</a:t>
            </a:r>
            <a:endParaRPr i="1"/>
          </a:p>
        </p:txBody>
      </p:sp>
      <p:sp>
        <p:nvSpPr>
          <p:cNvPr id="730" name="Google Shape;730;g1d16a0ff962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If students need additional opportunities to develop their understanding of poetry, they should read additional poems from the stack. If students demonstrate understanding, they should continue writing their poems</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If students struggle, choose one of the following options to provide further support. </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Modeled - </a:t>
            </a:r>
            <a:r>
              <a:rPr lang="en-US"/>
              <a:t>Choose a stack text and do a Think Aloud to model discussing text structure</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Shared - </a:t>
            </a:r>
            <a:r>
              <a:rPr lang="en-US"/>
              <a:t>Have students choose a stack text. Prompt students to discuss how the structure of the poem works</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u="none" strike="noStrike">
                <a:solidFill>
                  <a:srgbClr val="000000"/>
                </a:solidFill>
                <a:latin typeface="Calibri"/>
                <a:ea typeface="Calibri"/>
                <a:cs typeface="Calibri"/>
                <a:sym typeface="Calibri"/>
              </a:rPr>
              <a:t>Guided - </a:t>
            </a:r>
            <a:r>
              <a:rPr lang="en-US"/>
              <a:t>Use the stack texts to provide explicit instruction on how structure affects a poem</a:t>
            </a:r>
            <a:r>
              <a:rPr b="0" i="0" lang="en-US" u="none" strike="noStrike">
                <a:solidFill>
                  <a:srgbClr val="000000"/>
                </a:solidFill>
                <a:latin typeface="Calibri"/>
                <a:ea typeface="Calibri"/>
                <a:cs typeface="Calibri"/>
                <a:sym typeface="Calibri"/>
              </a:rPr>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explain or discuss the structure of a poem they have read</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741" name="Google Shape;74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in words with consonant digraphs and trigraphs, two or more consonants spell one sound together rather than separate sounds</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and read aloud the spelling words, emphasizing the sound created by the digraphs or the trigraph -tch. Call on volunteers to circle the correct letters for each digraph or trigraph</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Spelling p. 165 from the Resource Download Cente</a:t>
            </a:r>
            <a:r>
              <a:rPr b="0" i="0" lang="en-US" u="none" strike="noStrike">
                <a:solidFill>
                  <a:srgbClr val="000000"/>
                </a:solidFill>
                <a:latin typeface="Calibri"/>
                <a:ea typeface="Calibri"/>
                <a:cs typeface="Calibri"/>
                <a:sym typeface="Calibri"/>
              </a:rPr>
              <a:t>r. </a:t>
            </a:r>
            <a:r>
              <a:rPr b="1" i="0" lang="en-US" u="none" strike="noStrike">
                <a:solidFill>
                  <a:srgbClr val="000000"/>
                </a:solidFill>
                <a:latin typeface="Calibri"/>
                <a:ea typeface="Calibri"/>
                <a:cs typeface="Calibri"/>
                <a:sym typeface="Calibri"/>
              </a:rPr>
              <a:t>Click path: Table of Contents -&gt; Resource Download Center -&gt; Spelling -&gt; U3W1</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754" name="Google Shape;754;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66700" rtl="0" algn="l">
              <a:lnSpc>
                <a:spcPct val="100000"/>
              </a:lnSpc>
              <a:spcBef>
                <a:spcPts val="0"/>
              </a:spcBef>
              <a:spcAft>
                <a:spcPts val="0"/>
              </a:spcAft>
              <a:buClr>
                <a:srgbClr val="000000"/>
              </a:buClr>
              <a:buSzPts val="1200"/>
              <a:buFont typeface="Calibri"/>
              <a:buAutoNum type="arabicPeriod"/>
            </a:pPr>
            <a:r>
              <a:rPr lang="en-US"/>
              <a:t>Explain that a singular noun names only one person, animal, place, or thing. A plural noun names more than one person, animal, place, or thing. Review that many plural nouns are formed by adding -s or -es to the singular form of the noun. When a noun ends in x, ch, sh, s, z, or ss, the ending -es is added to make it a plural noun.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reinforce singular and plural nouns, name items in the classroom that are nouns—such as desk, pencils, board, chairs, books, and computer—and call on students to tell whether each is singular or plural. Then ask volunteers to provide other examples of singular and plural nouns they see around them</a:t>
            </a:r>
            <a:endParaRPr b="0" i="0" u="none" strike="noStrike">
              <a:solidFill>
                <a:srgbClr val="000000"/>
              </a:solidFill>
              <a:latin typeface="Calibri"/>
              <a:ea typeface="Calibri"/>
              <a:cs typeface="Calibri"/>
              <a:sym typeface="Calibri"/>
            </a:endParaRPr>
          </a:p>
        </p:txBody>
      </p:sp>
      <p:sp>
        <p:nvSpPr>
          <p:cNvPr id="770" name="Google Shape;770;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a contraction is a shortened form of two words. Explain that an apostrophe replaces the missing letter or letters</a:t>
            </a:r>
            <a:r>
              <a:rPr b="0" i="0" lang="en-US" u="none" strike="noStrike">
                <a:solidFill>
                  <a:srgbClr val="000000"/>
                </a:solidFill>
                <a:latin typeface="Calibri"/>
                <a:ea typeface="Calibri"/>
                <a:cs typeface="Calibri"/>
                <a:sym typeface="Calibri"/>
              </a:rPr>
              <a:t>.</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she will on the board. Model how you delete (erase) the w and the i in will and join ll to she with an apostrophe.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word shell. Ask students to read the word. Say: </a:t>
            </a:r>
            <a:r>
              <a:rPr i="1" lang="en-US"/>
              <a:t>Without an apostrophe, the letters s-h-e-l-l spell the word shell. If you are writing a contraction, don’t forget to put in the apostrophe for the missing letters</a:t>
            </a:r>
            <a:r>
              <a:rPr lang="en-US"/>
              <a:t>.</a:t>
            </a:r>
            <a:r>
              <a:rPr b="0" i="0" lang="en-US" u="none" strike="noStrike">
                <a:solidFill>
                  <a:srgbClr val="000000"/>
                </a:solidFill>
                <a:latin typeface="Calibri"/>
                <a:ea typeface="Calibri"/>
                <a:cs typeface="Calibri"/>
                <a:sym typeface="Calibri"/>
              </a:rPr>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partners read the words at the top of p. 19 in the Student Interactiv</a:t>
            </a:r>
            <a:r>
              <a:rPr b="0" i="0" lang="en-US" u="none" strike="noStrike">
                <a:solidFill>
                  <a:srgbClr val="000000"/>
                </a:solidFill>
                <a:latin typeface="Calibri"/>
                <a:ea typeface="Calibri"/>
                <a:cs typeface="Calibri"/>
                <a:sym typeface="Calibri"/>
              </a:rPr>
              <a:t>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rest of p. 19 and p. 20 in the Student Interactive.</a:t>
            </a:r>
            <a:endParaRPr b="0" i="0" u="none" strike="noStrike">
              <a:solidFill>
                <a:srgbClr val="000000"/>
              </a:solidFill>
              <a:latin typeface="Calibri"/>
              <a:ea typeface="Calibri"/>
              <a:cs typeface="Calibri"/>
              <a:sym typeface="Calibri"/>
            </a:endParaRPr>
          </a:p>
        </p:txBody>
      </p:sp>
      <p:sp>
        <p:nvSpPr>
          <p:cNvPr id="792" name="Google Shape;792;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21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We are going to read a story today about a whale and some fish</a:t>
            </a:r>
            <a:r>
              <a:rPr lang="en-US"/>
              <a:t>. Point to the title of the story. </a:t>
            </a:r>
            <a:r>
              <a:rPr i="1" lang="en-US"/>
              <a:t>The title of the story is Can Phil Help? </a:t>
            </a:r>
            <a:r>
              <a:rPr lang="en-US"/>
              <a:t>Tell students they will be reading words with digraphs, trigraphs, and contractions in this story.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Before reading, review this week’s high-frequency words: good, no, put, round, said. Display the words. Have students read them with you. Tell them that they will also practice reading the high-frequency words in the story Can Phil Help?</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Pair students for reading and listen carefully as they use letter-sound relationships to decode. One student begins. Students read the entire story, switching readers after each page. Partners reread the story. This time the other student begins.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21 in the Student Interactive. Say: Which words are contractions? Students should supply the words can’t and don’t. Have them highlight the words.</a:t>
            </a:r>
            <a:endParaRPr/>
          </a:p>
        </p:txBody>
      </p:sp>
      <p:sp>
        <p:nvSpPr>
          <p:cNvPr id="810" name="Google Shape;810;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22. Say: </a:t>
            </a:r>
            <a:r>
              <a:rPr i="1" lang="en-US"/>
              <a:t>Which words have the sound /ch/?</a:t>
            </a:r>
            <a:r>
              <a:rPr lang="en-US"/>
              <a:t> Students should supply the words fetch, chalk, and sketch. Then ask: </a:t>
            </a:r>
            <a:r>
              <a:rPr i="1" lang="en-US"/>
              <a:t>Which letters spell the sound /ch/ in these words? </a:t>
            </a:r>
            <a:r>
              <a:rPr lang="en-US"/>
              <a:t>Students should say ch and tch. Have students highlight the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23. Say: </a:t>
            </a:r>
            <a:r>
              <a:rPr i="1" lang="en-US"/>
              <a:t>Which words have the sound /f/? </a:t>
            </a:r>
            <a:r>
              <a:rPr lang="en-US"/>
              <a:t>Students should supply the words Phil and graph. Then ask: </a:t>
            </a:r>
            <a:r>
              <a:rPr i="1" lang="en-US"/>
              <a:t>Which letters spell the sound /f/ in these words?</a:t>
            </a:r>
            <a:r>
              <a:rPr lang="en-US"/>
              <a:t> Students should say ph. Have them underline the words.</a:t>
            </a:r>
            <a:endParaRPr/>
          </a:p>
          <a:p>
            <a:pPr indent="-114300" lvl="0" marL="228600" rtl="0" algn="l">
              <a:lnSpc>
                <a:spcPct val="100000"/>
              </a:lnSpc>
              <a:spcBef>
                <a:spcPts val="0"/>
              </a:spcBef>
              <a:spcAft>
                <a:spcPts val="0"/>
              </a:spcAft>
              <a:buClr>
                <a:srgbClr val="000000"/>
              </a:buClr>
              <a:buSzPts val="1200"/>
              <a:buFont typeface="Arial"/>
              <a:buNone/>
            </a:pPr>
            <a:r>
              <a:t/>
            </a:r>
            <a:endParaRPr i="0">
              <a:latin typeface="Calibri"/>
              <a:ea typeface="Calibri"/>
              <a:cs typeface="Calibri"/>
              <a:sym typeface="Calibri"/>
            </a:endParaRPr>
          </a:p>
        </p:txBody>
      </p:sp>
      <p:sp>
        <p:nvSpPr>
          <p:cNvPr id="823" name="Google Shape;823;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a prediction is a guess about something that might happen in a text. Readers can use characteristics of genre to correct or confirm their predictions.</a:t>
            </a:r>
            <a:endParaRPr/>
          </a:p>
          <a:p>
            <a:pPr indent="-228600" lvl="1" marL="685800" rtl="0" algn="l">
              <a:lnSpc>
                <a:spcPct val="100000"/>
              </a:lnSpc>
              <a:spcBef>
                <a:spcPts val="0"/>
              </a:spcBef>
              <a:spcAft>
                <a:spcPts val="0"/>
              </a:spcAft>
              <a:buClr>
                <a:srgbClr val="000000"/>
              </a:buClr>
              <a:buSzPts val="1200"/>
              <a:buFont typeface="Arial"/>
              <a:buChar char="•"/>
            </a:pPr>
            <a:r>
              <a:rPr lang="en-US"/>
              <a:t>Identify the genre of the text. Use what you know about the genre to make a prediction about what might happen in the text.</a:t>
            </a:r>
            <a:endParaRPr/>
          </a:p>
          <a:p>
            <a:pPr indent="-228600" lvl="1" marL="685800" rtl="0" algn="l">
              <a:lnSpc>
                <a:spcPct val="100000"/>
              </a:lnSpc>
              <a:spcBef>
                <a:spcPts val="0"/>
              </a:spcBef>
              <a:spcAft>
                <a:spcPts val="0"/>
              </a:spcAft>
              <a:buClr>
                <a:srgbClr val="000000"/>
              </a:buClr>
              <a:buSzPts val="1200"/>
              <a:buFont typeface="Arial"/>
              <a:buChar char="•"/>
            </a:pPr>
            <a:r>
              <a:rPr lang="en-US"/>
              <a:t>As you read, look for characteristics of the genre that tell you if your prediction was right.</a:t>
            </a:r>
            <a:endParaRPr/>
          </a:p>
          <a:p>
            <a:pPr indent="-228600" lvl="1" marL="685800" rtl="0" algn="l">
              <a:lnSpc>
                <a:spcPct val="100000"/>
              </a:lnSpc>
              <a:spcBef>
                <a:spcPts val="0"/>
              </a:spcBef>
              <a:spcAft>
                <a:spcPts val="0"/>
              </a:spcAft>
              <a:buClr>
                <a:srgbClr val="000000"/>
              </a:buClr>
              <a:buSzPts val="1200"/>
              <a:buFont typeface="Arial"/>
              <a:buChar char="•"/>
            </a:pPr>
            <a:r>
              <a:rPr lang="en-US"/>
              <a:t>If the characteristics of the genre show that your prediction does not match what happens, you can correct, or change, your prediction based on what you learn as you read.</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turn to p. 27 in the Student Interactive. Say: </a:t>
            </a:r>
            <a:r>
              <a:rPr i="1" lang="en-US"/>
              <a:t>I know that this story is a fable. Fables have animals that talk and act like people. So, I predict that the ant and the grasshopper talk and act like people. As I read, I will check my prediction and change it if I need to</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go back to the Close Read notes on pp. 33 and 35 in the Student Interactive and highlight text that helps them make and correct or confirm a prediction.</a:t>
            </a:r>
            <a:endParaRPr i="0"/>
          </a:p>
        </p:txBody>
      </p:sp>
      <p:sp>
        <p:nvSpPr>
          <p:cNvPr id="835" name="Google Shape;835;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5" name="Google Shape;14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Read the Close Read note on p. 33. Prompt students to predict, or guess, what will happen. Have them highlight the details in the text that support their prediction. DOK 2.</a:t>
            </a:r>
            <a:endParaRPr/>
          </a:p>
          <a:p>
            <a:pPr indent="0" lvl="0" marL="0" rtl="0" algn="l">
              <a:lnSpc>
                <a:spcPct val="100000"/>
              </a:lnSpc>
              <a:spcBef>
                <a:spcPts val="0"/>
              </a:spcBef>
              <a:spcAft>
                <a:spcPts val="0"/>
              </a:spcAft>
              <a:buSzPts val="1400"/>
              <a:buNone/>
            </a:pPr>
            <a:br>
              <a:rPr lang="en-US"/>
            </a:br>
            <a:br>
              <a:rPr lang="en-US"/>
            </a:br>
            <a:br>
              <a:rPr lang="en-US"/>
            </a:br>
            <a:endParaRPr/>
          </a:p>
        </p:txBody>
      </p:sp>
      <p:sp>
        <p:nvSpPr>
          <p:cNvPr id="848" name="Google Shape;848;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highlight the text details on pp. 34–35 that they use to change or confirm their predictions. DOK 2.</a:t>
            </a:r>
            <a:endParaRPr>
              <a:latin typeface="Calibri"/>
              <a:ea typeface="Calibri"/>
              <a:cs typeface="Calibri"/>
              <a:sym typeface="Calibri"/>
            </a:endParaRPr>
          </a:p>
        </p:txBody>
      </p:sp>
      <p:sp>
        <p:nvSpPr>
          <p:cNvPr id="860" name="Google Shape;860;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using the characteristics of genre to make, correct, and confirm predictions about a story.</a:t>
            </a:r>
            <a:endParaRPr/>
          </a:p>
          <a:p>
            <a:pPr indent="-215900" lvl="0" marL="228600" rtl="0" algn="l">
              <a:lnSpc>
                <a:spcPct val="100000"/>
              </a:lnSpc>
              <a:spcBef>
                <a:spcPts val="0"/>
              </a:spcBef>
              <a:spcAft>
                <a:spcPts val="0"/>
              </a:spcAft>
              <a:buSzPts val="1200"/>
              <a:buFont typeface="Calibri"/>
              <a:buAutoNum type="arabicPeriod"/>
            </a:pPr>
            <a:r>
              <a:rPr lang="en-US"/>
              <a:t>Have students complete p. 45 in the Student Interactive.</a:t>
            </a:r>
            <a:endParaRPr/>
          </a:p>
        </p:txBody>
      </p:sp>
      <p:sp>
        <p:nvSpPr>
          <p:cNvPr id="872" name="Google Shape;872;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Ideas are everywhere. Poets generate, or come up with, many ideas. Then they choose the best one.</a:t>
            </a:r>
            <a:endParaRPr/>
          </a:p>
          <a:p>
            <a:pPr indent="-228600" lvl="1" marL="685800" rtl="0" algn="l">
              <a:lnSpc>
                <a:spcPct val="100000"/>
              </a:lnSpc>
              <a:spcBef>
                <a:spcPts val="0"/>
              </a:spcBef>
              <a:spcAft>
                <a:spcPts val="0"/>
              </a:spcAft>
              <a:buClr>
                <a:srgbClr val="000000"/>
              </a:buClr>
              <a:buSzPts val="1200"/>
              <a:buFont typeface="Arial"/>
              <a:buChar char="•"/>
            </a:pPr>
            <a:r>
              <a:rPr lang="en-US"/>
              <a:t>A poem can be about anything or anyone.</a:t>
            </a:r>
            <a:endParaRPr/>
          </a:p>
          <a:p>
            <a:pPr indent="-228600" lvl="1" marL="685800" rtl="0" algn="l">
              <a:lnSpc>
                <a:spcPct val="100000"/>
              </a:lnSpc>
              <a:spcBef>
                <a:spcPts val="0"/>
              </a:spcBef>
              <a:spcAft>
                <a:spcPts val="0"/>
              </a:spcAft>
              <a:buClr>
                <a:srgbClr val="000000"/>
              </a:buClr>
              <a:buSzPts val="1200"/>
              <a:buFont typeface="Arial"/>
              <a:buChar char="•"/>
            </a:pPr>
            <a:r>
              <a:rPr lang="en-US"/>
              <a:t>A poem can describe something.</a:t>
            </a:r>
            <a:endParaRPr/>
          </a:p>
          <a:p>
            <a:pPr indent="-228600" lvl="1" marL="685800" rtl="0" algn="l">
              <a:lnSpc>
                <a:spcPct val="100000"/>
              </a:lnSpc>
              <a:spcBef>
                <a:spcPts val="0"/>
              </a:spcBef>
              <a:spcAft>
                <a:spcPts val="0"/>
              </a:spcAft>
              <a:buClr>
                <a:srgbClr val="000000"/>
              </a:buClr>
              <a:buSzPts val="1200"/>
              <a:buFont typeface="Arial"/>
              <a:buChar char="•"/>
            </a:pPr>
            <a:r>
              <a:rPr lang="en-US"/>
              <a:t>A poem can tell a story.</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Show several poems from the stack that you have read together. Ask students to tell what each poem is about.</a:t>
            </a:r>
            <a:endParaRPr/>
          </a:p>
          <a:p>
            <a:pPr indent="-228600" lvl="1" marL="685800" rtl="0" algn="l">
              <a:lnSpc>
                <a:spcPct val="100000"/>
              </a:lnSpc>
              <a:spcBef>
                <a:spcPts val="0"/>
              </a:spcBef>
              <a:spcAft>
                <a:spcPts val="0"/>
              </a:spcAft>
              <a:buClr>
                <a:srgbClr val="000000"/>
              </a:buClr>
              <a:buSzPts val="1200"/>
              <a:buFont typeface="Arial"/>
              <a:buChar char="•"/>
            </a:pPr>
            <a:r>
              <a:rPr lang="en-US"/>
              <a:t>Do you remember this poem? What is this poem about?</a:t>
            </a:r>
            <a:endParaRPr/>
          </a:p>
          <a:p>
            <a:pPr indent="-228600" lvl="1" marL="685800" rtl="0" algn="l">
              <a:lnSpc>
                <a:spcPct val="100000"/>
              </a:lnSpc>
              <a:spcBef>
                <a:spcPts val="0"/>
              </a:spcBef>
              <a:spcAft>
                <a:spcPts val="0"/>
              </a:spcAft>
              <a:buClr>
                <a:srgbClr val="000000"/>
              </a:buClr>
              <a:buSzPts val="1200"/>
              <a:buFont typeface="Arial"/>
              <a:buChar char="•"/>
            </a:pPr>
            <a:r>
              <a:rPr lang="en-US"/>
              <a:t>Where do you think the poet got the idea for this poem?</a:t>
            </a:r>
            <a:endParaRPr/>
          </a:p>
          <a:p>
            <a:pPr indent="-228600" lvl="1" marL="685800" rtl="0" algn="l">
              <a:lnSpc>
                <a:spcPct val="100000"/>
              </a:lnSpc>
              <a:spcBef>
                <a:spcPts val="0"/>
              </a:spcBef>
              <a:spcAft>
                <a:spcPts val="0"/>
              </a:spcAft>
              <a:buClr>
                <a:srgbClr val="000000"/>
              </a:buClr>
              <a:buSzPts val="1200"/>
              <a:buFont typeface="Arial"/>
              <a:buChar char="•"/>
            </a:pPr>
            <a:r>
              <a:rPr lang="en-US"/>
              <a:t>Is this a good idea for a poem?</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to turn to p. 52 in the Student Interactive. Read the introduction and directions aloud. Let students know that they will have many opportunities to write poetry, so they should draw several ideas. Use the following prompts to help students generate ideas:</a:t>
            </a:r>
            <a:endParaRPr/>
          </a:p>
          <a:p>
            <a:pPr indent="-228600" lvl="1" marL="685800" rtl="0" algn="l">
              <a:lnSpc>
                <a:spcPct val="100000"/>
              </a:lnSpc>
              <a:spcBef>
                <a:spcPts val="0"/>
              </a:spcBef>
              <a:spcAft>
                <a:spcPts val="0"/>
              </a:spcAft>
              <a:buClr>
                <a:srgbClr val="000000"/>
              </a:buClr>
              <a:buSzPts val="1200"/>
              <a:buFont typeface="Arial"/>
              <a:buChar char="•"/>
            </a:pPr>
            <a:r>
              <a:rPr lang="en-US"/>
              <a:t>Remember that there are no bad ideas.</a:t>
            </a:r>
            <a:endParaRPr/>
          </a:p>
          <a:p>
            <a:pPr indent="-228600" lvl="1" marL="685800" rtl="0" algn="l">
              <a:lnSpc>
                <a:spcPct val="100000"/>
              </a:lnSpc>
              <a:spcBef>
                <a:spcPts val="0"/>
              </a:spcBef>
              <a:spcAft>
                <a:spcPts val="0"/>
              </a:spcAft>
              <a:buClr>
                <a:srgbClr val="000000"/>
              </a:buClr>
              <a:buSzPts val="1200"/>
              <a:buFont typeface="Arial"/>
              <a:buChar char="•"/>
            </a:pPr>
            <a:r>
              <a:rPr lang="en-US"/>
              <a:t>Remember that a poem can be about anything.</a:t>
            </a:r>
            <a:endParaRPr/>
          </a:p>
          <a:p>
            <a:pPr indent="-228600" lvl="1" marL="685800" rtl="0" algn="l">
              <a:lnSpc>
                <a:spcPct val="100000"/>
              </a:lnSpc>
              <a:spcBef>
                <a:spcPts val="0"/>
              </a:spcBef>
              <a:spcAft>
                <a:spcPts val="0"/>
              </a:spcAft>
              <a:buClr>
                <a:srgbClr val="000000"/>
              </a:buClr>
              <a:buSzPts val="1200"/>
              <a:buFont typeface="Arial"/>
              <a:buChar char="•"/>
            </a:pPr>
            <a:r>
              <a:rPr lang="en-US"/>
              <a:t>Draw a picture of a person who is interesting or important to you.</a:t>
            </a:r>
            <a:endParaRPr/>
          </a:p>
          <a:p>
            <a:pPr indent="-228600" lvl="1" marL="685800" rtl="0" algn="l">
              <a:lnSpc>
                <a:spcPct val="100000"/>
              </a:lnSpc>
              <a:spcBef>
                <a:spcPts val="0"/>
              </a:spcBef>
              <a:spcAft>
                <a:spcPts val="0"/>
              </a:spcAft>
              <a:buClr>
                <a:srgbClr val="000000"/>
              </a:buClr>
              <a:buSzPts val="1200"/>
              <a:buFont typeface="Arial"/>
              <a:buChar char="•"/>
            </a:pPr>
            <a:r>
              <a:rPr lang="en-US"/>
              <a:t>Draw a picture of your favorite animal.</a:t>
            </a:r>
            <a:endParaRPr/>
          </a:p>
          <a:p>
            <a:pPr indent="-228600" lvl="1" marL="685800" rtl="0" algn="l">
              <a:lnSpc>
                <a:spcPct val="100000"/>
              </a:lnSpc>
              <a:spcBef>
                <a:spcPts val="0"/>
              </a:spcBef>
              <a:spcAft>
                <a:spcPts val="0"/>
              </a:spcAft>
              <a:buClr>
                <a:srgbClr val="000000"/>
              </a:buClr>
              <a:buSzPts val="1200"/>
              <a:buFont typeface="Arial"/>
              <a:buChar char="•"/>
            </a:pPr>
            <a:r>
              <a:rPr lang="en-US"/>
              <a:t>Draw a picture of an interesting object or situation. </a:t>
            </a:r>
            <a:endParaRPr/>
          </a:p>
          <a:p>
            <a:pPr indent="-228600" lvl="1" marL="685800" rtl="0" algn="l">
              <a:lnSpc>
                <a:spcPct val="100000"/>
              </a:lnSpc>
              <a:spcBef>
                <a:spcPts val="0"/>
              </a:spcBef>
              <a:spcAft>
                <a:spcPts val="0"/>
              </a:spcAft>
              <a:buClr>
                <a:srgbClr val="000000"/>
              </a:buClr>
              <a:buSzPts val="1200"/>
              <a:buFont typeface="Arial"/>
              <a:buChar char="•"/>
            </a:pPr>
            <a:r>
              <a:rPr lang="en-US"/>
              <a:t>Draw a picture of your favorite place.</a:t>
            </a:r>
            <a:endParaRPr i="1">
              <a:latin typeface="Calibri"/>
              <a:ea typeface="Calibri"/>
              <a:cs typeface="Calibri"/>
              <a:sym typeface="Calibri"/>
            </a:endParaRPr>
          </a:p>
        </p:txBody>
      </p:sp>
      <p:sp>
        <p:nvSpPr>
          <p:cNvPr id="885" name="Google Shape;88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Students should generate as many ideas as they can for their own writing. Then they should go back to their poems and continue writing or write a new poem. Tell students to keep their brainstorm ideas in a folder so they can refer to them at a later date.</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As students write, use the conference prompts in the Teacher’s Edition or Resource Download Center to provide support. </a:t>
            </a:r>
            <a:r>
              <a:rPr b="1" i="0" lang="en-US" u="none" strike="noStrike">
                <a:solidFill>
                  <a:srgbClr val="000000"/>
                </a:solidFill>
                <a:latin typeface="Calibri"/>
                <a:ea typeface="Calibri"/>
                <a:cs typeface="Calibri"/>
                <a:sym typeface="Calibri"/>
              </a:rPr>
              <a:t>Click path: Table of Contents -&gt; Resource Download Center -+ Writing Workshop Conference Notes</a:t>
            </a:r>
            <a:endParaRPr b="1">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share their ideas and tell how they chose them</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98" name="Google Shape;898;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38100" rtl="0" algn="l">
              <a:lnSpc>
                <a:spcPct val="100000"/>
              </a:lnSpc>
              <a:spcBef>
                <a:spcPts val="0"/>
              </a:spcBef>
              <a:spcAft>
                <a:spcPts val="0"/>
              </a:spcAft>
              <a:buClr>
                <a:srgbClr val="000000"/>
              </a:buClr>
              <a:buSzPts val="1200"/>
              <a:buFont typeface="Arial"/>
              <a:buNone/>
            </a:pPr>
            <a:r>
              <a:rPr lang="en-US"/>
              <a:t>Flexible Option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recall the spelling rules for words with long a spelled a_e.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following words and have students spell them: same, rake, cape, made, lane.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pairs work together to identify and underline the a_e pattern in each word.</a:t>
            </a:r>
            <a:endParaRPr/>
          </a:p>
        </p:txBody>
      </p:sp>
      <p:sp>
        <p:nvSpPr>
          <p:cNvPr id="911" name="Google Shape;911;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50 in the Student Interactive</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p:txBody>
      </p:sp>
      <p:sp>
        <p:nvSpPr>
          <p:cNvPr id="923" name="Google Shape;923;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5" name="Google Shape;93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b="0" i="0" lang="en-US" sz="1200" u="none" strike="noStrike">
                <a:solidFill>
                  <a:srgbClr val="000000"/>
                </a:solidFill>
                <a:latin typeface="Calibri"/>
                <a:ea typeface="Calibri"/>
                <a:cs typeface="Calibri"/>
                <a:sym typeface="Calibri"/>
              </a:rPr>
              <a:t>Move the orange circles into the table to represent each phoneme in the modeled examples. </a:t>
            </a:r>
            <a:endParaRPr i="0" sz="1200">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when you manipulate sounds in a word, you move, or switch, the sounds to different places. Say: </a:t>
            </a:r>
            <a:r>
              <a:rPr i="1" lang="en-US"/>
              <a:t>I am going to show you how to manipulate the sounds in a word. Let’s say the sounds in cat: /k/ /a/ /t/. Now let’s switch the first sound, /k/, and the last sound, /t/: /t/ /a/ /k/, tack</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manipulate the phonemes in each word to say a new word: pal /p/ /a/ /l/ to lap /l/ /a/ /p/; pin /p/ /i/ /n/ to nip /n/ /i/ /p/; lid /l/ /i/ /d/ to dill /d/ /i/ /l/</a:t>
            </a:r>
            <a:r>
              <a:rPr b="0" i="0" lang="en-US" sz="1200" u="none" strike="noStrike">
                <a:solidFill>
                  <a:srgbClr val="000000"/>
                </a:solidFill>
                <a:latin typeface="Calibri"/>
                <a:ea typeface="Calibri"/>
                <a:cs typeface="Calibri"/>
                <a:sym typeface="Calibri"/>
              </a:rPr>
              <a:t>.</a:t>
            </a:r>
            <a:endParaRPr i="0" sz="1200">
              <a:latin typeface="Calibri"/>
              <a:ea typeface="Calibri"/>
              <a:cs typeface="Calibri"/>
              <a:sym typeface="Calibri"/>
            </a:endParaRPr>
          </a:p>
        </p:txBody>
      </p:sp>
      <p:sp>
        <p:nvSpPr>
          <p:cNvPr id="946" name="Google Shape;946;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Use Sound-Spelling Cards 4 (cereal), 9 (giraffe), and 80 (lime) to review the sound /s/ spelled c, the sound /j/ spelled g, and long i spelled i_e.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sentences below. Model decoding and reading the first sentence. Then have partners decode and read the remaining sentences. </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Mike is nice.</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Look at his face.</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What is his age?</a:t>
            </a:r>
            <a:endParaRPr/>
          </a:p>
          <a:p>
            <a:pPr indent="-190500" lvl="1" marL="685800" rtl="0" algn="l">
              <a:lnSpc>
                <a:spcPct val="100000"/>
              </a:lnSpc>
              <a:spcBef>
                <a:spcPts val="0"/>
              </a:spcBef>
              <a:spcAft>
                <a:spcPts val="0"/>
              </a:spcAft>
              <a:buClr>
                <a:srgbClr val="000000"/>
              </a:buClr>
              <a:buSzPts val="1200"/>
              <a:buFont typeface="Arial"/>
              <a:buAutoNum type="arabicPeriod"/>
            </a:pPr>
            <a:r>
              <a:rPr lang="en-US"/>
              <a:t>Mike is five.</a:t>
            </a:r>
            <a:endParaRPr/>
          </a:p>
        </p:txBody>
      </p:sp>
      <p:sp>
        <p:nvSpPr>
          <p:cNvPr id="964" name="Google Shape;964;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an inch on a ruler on p. 14 in the Student Interactive. Say: </a:t>
            </a:r>
            <a:r>
              <a:rPr i="1" lang="en-US"/>
              <a:t>This is a picture of an inch on a ruler. Listen carefully as I say the sounds in inch</a:t>
            </a:r>
            <a:r>
              <a:rPr lang="en-US"/>
              <a:t>: </a:t>
            </a:r>
            <a:r>
              <a:rPr i="1" lang="en-US"/>
              <a:t>/i/</a:t>
            </a:r>
            <a:r>
              <a:rPr lang="en-US"/>
              <a:t> (pause) </a:t>
            </a:r>
            <a:r>
              <a:rPr i="1" lang="en-US"/>
              <a:t>/n/</a:t>
            </a:r>
            <a:r>
              <a:rPr lang="en-US"/>
              <a:t> (pause) </a:t>
            </a:r>
            <a:r>
              <a:rPr i="1" lang="en-US"/>
              <a:t>/ch</a:t>
            </a:r>
            <a:r>
              <a:rPr lang="en-US"/>
              <a:t>/. </a:t>
            </a:r>
            <a:r>
              <a:rPr i="1" lang="en-US"/>
              <a:t>Now let’s say the sounds together: inch</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with the sounds for the pictures of whale, /hw/ /ā/ /l/; match, /m/ /a/ /ch/; and phone, /f/ /ō/ /n/</a:t>
            </a:r>
            <a:r>
              <a:rPr b="0" i="0" lang="en-US" u="none" strike="noStrike">
                <a:solidFill>
                  <a:srgbClr val="000000"/>
                </a:solidFill>
                <a:latin typeface="Calibri"/>
                <a:ea typeface="Calibri"/>
                <a:cs typeface="Calibri"/>
                <a:sym typeface="Calibri"/>
              </a:rPr>
              <a:t>. </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Practice segmenting and blending these words: pinch, which, white, patch, hitch, and photo. Say a word. Have students say the word. Then have students segment the sounds and then blend them to say the word again.</a:t>
            </a:r>
            <a:endParaRPr/>
          </a:p>
        </p:txBody>
      </p:sp>
      <p:sp>
        <p:nvSpPr>
          <p:cNvPr id="156" name="Google Shape;15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high frequency words are words that they will hear and see over and over in texts. Write the words good, no, put, round, and said.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a:t>
            </a:r>
            <a:endParaRPr/>
          </a:p>
          <a:p>
            <a:pPr indent="-228600" lvl="1" marL="685800" rtl="0" algn="l">
              <a:lnSpc>
                <a:spcPct val="100000"/>
              </a:lnSpc>
              <a:spcBef>
                <a:spcPts val="0"/>
              </a:spcBef>
              <a:spcAft>
                <a:spcPts val="0"/>
              </a:spcAft>
              <a:buClr>
                <a:srgbClr val="000000"/>
              </a:buClr>
              <a:buSzPts val="1200"/>
              <a:buFont typeface="Arial"/>
              <a:buChar char="•"/>
            </a:pPr>
            <a:r>
              <a:rPr lang="en-US"/>
              <a:t>One student spells a word.</a:t>
            </a:r>
            <a:endParaRPr/>
          </a:p>
          <a:p>
            <a:pPr indent="-228600" lvl="1" marL="685800" rtl="0" algn="l">
              <a:lnSpc>
                <a:spcPct val="100000"/>
              </a:lnSpc>
              <a:spcBef>
                <a:spcPts val="0"/>
              </a:spcBef>
              <a:spcAft>
                <a:spcPts val="0"/>
              </a:spcAft>
              <a:buClr>
                <a:srgbClr val="000000"/>
              </a:buClr>
              <a:buSzPts val="1200"/>
              <a:buFont typeface="Arial"/>
              <a:buChar char="•"/>
            </a:pPr>
            <a:r>
              <a:rPr lang="en-US"/>
              <a:t>The other student says the word.</a:t>
            </a:r>
            <a:endParaRPr/>
          </a:p>
          <a:p>
            <a:pPr indent="-228600" lvl="1" marL="685800" rtl="0" algn="l">
              <a:lnSpc>
                <a:spcPct val="100000"/>
              </a:lnSpc>
              <a:spcBef>
                <a:spcPts val="0"/>
              </a:spcBef>
              <a:spcAft>
                <a:spcPts val="0"/>
              </a:spcAft>
              <a:buClr>
                <a:srgbClr val="000000"/>
              </a:buClr>
              <a:buSzPts val="1200"/>
              <a:buFont typeface="Arial"/>
              <a:buChar char="•"/>
            </a:pPr>
            <a:r>
              <a:rPr lang="en-US"/>
              <a:t>Repeat.</a:t>
            </a:r>
            <a:endParaRPr b="0" i="0" sz="1800" u="none" strike="noStrike">
              <a:solidFill>
                <a:srgbClr val="000000"/>
              </a:solidFill>
              <a:latin typeface="Calibri"/>
              <a:ea typeface="Calibri"/>
              <a:cs typeface="Calibri"/>
              <a:sym typeface="Calibri"/>
            </a:endParaRPr>
          </a:p>
        </p:txBody>
      </p:sp>
      <p:sp>
        <p:nvSpPr>
          <p:cNvPr id="978" name="Google Shape;978;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sometimes they will write brief, or short, comments to compare two or more texts. When they write, they should use text evidence to support their response. Students should</a:t>
            </a:r>
            <a:endParaRPr/>
          </a:p>
          <a:p>
            <a:pPr indent="-215900" lvl="1" marL="685800" rtl="0" algn="l">
              <a:lnSpc>
                <a:spcPct val="100000"/>
              </a:lnSpc>
              <a:spcBef>
                <a:spcPts val="0"/>
              </a:spcBef>
              <a:spcAft>
                <a:spcPts val="0"/>
              </a:spcAft>
              <a:buSzPts val="1200"/>
              <a:buFont typeface="Arial"/>
              <a:buChar char="•"/>
            </a:pPr>
            <a:r>
              <a:rPr lang="en-US"/>
              <a:t>look for how the texts are similar or different.</a:t>
            </a:r>
            <a:endParaRPr/>
          </a:p>
          <a:p>
            <a:pPr indent="-215900" lvl="1" marL="685800" rtl="0" algn="l">
              <a:lnSpc>
                <a:spcPct val="100000"/>
              </a:lnSpc>
              <a:spcBef>
                <a:spcPts val="0"/>
              </a:spcBef>
              <a:spcAft>
                <a:spcPts val="0"/>
              </a:spcAft>
              <a:buSzPts val="1200"/>
              <a:buFont typeface="Arial"/>
              <a:buChar char="•"/>
            </a:pPr>
            <a:r>
              <a:rPr lang="en-US"/>
              <a:t>use evidence from both texts.</a:t>
            </a:r>
            <a:endParaRPr/>
          </a:p>
          <a:p>
            <a:pPr indent="-215900" lvl="1" marL="685800" rtl="0" algn="l">
              <a:lnSpc>
                <a:spcPct val="100000"/>
              </a:lnSpc>
              <a:spcBef>
                <a:spcPts val="0"/>
              </a:spcBef>
              <a:spcAft>
                <a:spcPts val="0"/>
              </a:spcAft>
              <a:buSzPts val="1200"/>
              <a:buFont typeface="Arial"/>
              <a:buChar char="•"/>
            </a:pPr>
            <a:r>
              <a:rPr lang="en-US"/>
              <a:t>write comments in complete sentences.</a:t>
            </a:r>
            <a:endParaRPr/>
          </a:p>
          <a:p>
            <a:pPr indent="-215900" lvl="0" marL="228600" rtl="0" algn="l">
              <a:lnSpc>
                <a:spcPct val="100000"/>
              </a:lnSpc>
              <a:spcBef>
                <a:spcPts val="0"/>
              </a:spcBef>
              <a:spcAft>
                <a:spcPts val="0"/>
              </a:spcAft>
              <a:buSzPts val="1200"/>
              <a:buFont typeface="Calibri"/>
              <a:buAutoNum type="arabicPeriod"/>
            </a:pPr>
            <a:r>
              <a:rPr lang="en-US"/>
              <a:t>Model writing brief comments about characters who learn a lesson, using the Write to Sources prompt on p. 46 in the Student Interactive. Say: </a:t>
            </a:r>
            <a:r>
              <a:rPr i="1" lang="en-US"/>
              <a:t>The grasshopper learned a lesson about planning and being prepared. That reminds me of a story I read about a girl who always forgot her school things. Just like the grasshopper, the girl had to learn a lesson about coming to school prepared. I will write The grasshopper and the girl learn different lessons</a:t>
            </a:r>
            <a:r>
              <a:rPr lang="en-US"/>
              <a:t>. </a:t>
            </a:r>
            <a:endParaRPr/>
          </a:p>
          <a:p>
            <a:pPr indent="-215900" lvl="0" marL="228600" rtl="0" algn="l">
              <a:lnSpc>
                <a:spcPct val="100000"/>
              </a:lnSpc>
              <a:spcBef>
                <a:spcPts val="0"/>
              </a:spcBef>
              <a:spcAft>
                <a:spcPts val="0"/>
              </a:spcAft>
              <a:buSzPts val="1200"/>
              <a:buFont typeface="Calibri"/>
              <a:buAutoNum type="arabicPeriod"/>
            </a:pPr>
            <a:r>
              <a:rPr lang="en-US"/>
              <a:t>Ask students to help write brief comments about the grasshopper</a:t>
            </a:r>
            <a:r>
              <a:rPr b="0" i="1" lang="en-US" u="none" strike="noStrike">
                <a:solidFill>
                  <a:srgbClr val="000000"/>
                </a:solidFill>
                <a:latin typeface="Calibri"/>
                <a:ea typeface="Calibri"/>
                <a:cs typeface="Calibri"/>
                <a:sym typeface="Calibri"/>
              </a:rPr>
              <a:t>.</a:t>
            </a:r>
            <a:endParaRPr i="1"/>
          </a:p>
        </p:txBody>
      </p:sp>
      <p:sp>
        <p:nvSpPr>
          <p:cNvPr id="993" name="Google Shape;993;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comparing texts through writing</a:t>
            </a:r>
            <a:r>
              <a:rPr i="0" lang="en-US" u="none" strike="noStrike">
                <a:solidFill>
                  <a:srgbClr val="000000"/>
                </a:solidFill>
              </a:rPr>
              <a:t>.</a:t>
            </a:r>
            <a:endParaRPr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r>
              <a:rPr lang="en-US"/>
              <a:t>Use the Shared Read Have students use text evidence from this week’s texts to make connections about how different characters have learned lessons</a:t>
            </a:r>
            <a:r>
              <a:rPr i="0" lang="en-US" u="none" strike="noStrike">
                <a:solidFill>
                  <a:srgbClr val="000000"/>
                </a:solidFill>
              </a:rPr>
              <a:t>. </a:t>
            </a:r>
            <a:endParaRPr i="0" u="none" strike="noStrike">
              <a:solidFill>
                <a:srgbClr val="000000"/>
              </a:solidFill>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discuss responses with a partner.</a:t>
            </a:r>
            <a:endParaRPr b="1"/>
          </a:p>
        </p:txBody>
      </p:sp>
      <p:sp>
        <p:nvSpPr>
          <p:cNvPr id="1006" name="Google Shape;1006;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Poets plan a poem before they begin writing it. They think about their topic and how they can best tell about it or describe it. They think about elements of poetry they can use, such as sound and structure.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Name an object or a topic you might write about in a poem, for example, the rain. Say: </a:t>
            </a:r>
            <a:r>
              <a:rPr i="1" lang="en-US"/>
              <a:t>I have decided to write about rain. What are some words that rhyme with rain? Lane, main, and pane. I’ll try to use at least one of those in my poem. What sound does rain make? It makes the sound plip plop, plip plop. I can repeat that sound in my poem. Now I will think of words that begin with the same beginning sounds. I can write about rain using more words that begin with the letter r. In my poem, I can use words like roaring, rattling, and rooftops.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to turn to p. 53 in the Student Interactive. Read the directions aloud. Use the following prompts to help students plan their poem.</a:t>
            </a:r>
            <a:endParaRPr/>
          </a:p>
          <a:p>
            <a:pPr indent="-228600" lvl="1" marL="685800" rtl="0" algn="l">
              <a:lnSpc>
                <a:spcPct val="100000"/>
              </a:lnSpc>
              <a:spcBef>
                <a:spcPts val="0"/>
              </a:spcBef>
              <a:spcAft>
                <a:spcPts val="0"/>
              </a:spcAft>
              <a:buClr>
                <a:srgbClr val="000000"/>
              </a:buClr>
              <a:buSzPts val="1200"/>
              <a:buFont typeface="Arial"/>
              <a:buChar char="•"/>
            </a:pPr>
            <a:r>
              <a:rPr lang="en-US"/>
              <a:t>Look at your list of ideas and choose the one you want to write about.</a:t>
            </a:r>
            <a:endParaRPr/>
          </a:p>
          <a:p>
            <a:pPr indent="-228600" lvl="1" marL="685800" rtl="0" algn="l">
              <a:lnSpc>
                <a:spcPct val="100000"/>
              </a:lnSpc>
              <a:spcBef>
                <a:spcPts val="0"/>
              </a:spcBef>
              <a:spcAft>
                <a:spcPts val="0"/>
              </a:spcAft>
              <a:buClr>
                <a:srgbClr val="000000"/>
              </a:buClr>
              <a:buSzPts val="1200"/>
              <a:buFont typeface="Arial"/>
              <a:buChar char="•"/>
            </a:pPr>
            <a:r>
              <a:rPr lang="en-US"/>
              <a:t>Write words that describe it.</a:t>
            </a:r>
            <a:endParaRPr/>
          </a:p>
          <a:p>
            <a:pPr indent="-228600" lvl="1" marL="685800" rtl="0" algn="l">
              <a:lnSpc>
                <a:spcPct val="100000"/>
              </a:lnSpc>
              <a:spcBef>
                <a:spcPts val="0"/>
              </a:spcBef>
              <a:spcAft>
                <a:spcPts val="0"/>
              </a:spcAft>
              <a:buClr>
                <a:srgbClr val="000000"/>
              </a:buClr>
              <a:buSzPts val="1200"/>
              <a:buFont typeface="Arial"/>
              <a:buChar char="•"/>
            </a:pPr>
            <a:r>
              <a:rPr lang="en-US"/>
              <a:t>Now write words that rhyme with those words.</a:t>
            </a:r>
            <a:endParaRPr/>
          </a:p>
          <a:p>
            <a:pPr indent="-228600" lvl="1" marL="685800" rtl="0" algn="l">
              <a:lnSpc>
                <a:spcPct val="100000"/>
              </a:lnSpc>
              <a:spcBef>
                <a:spcPts val="0"/>
              </a:spcBef>
              <a:spcAft>
                <a:spcPts val="0"/>
              </a:spcAft>
              <a:buClr>
                <a:srgbClr val="000000"/>
              </a:buClr>
              <a:buSzPts val="1200"/>
              <a:buFont typeface="Arial"/>
              <a:buChar char="•"/>
            </a:pPr>
            <a:r>
              <a:rPr lang="en-US"/>
              <a:t>Which words are important? Is there a word you might want to repeat?</a:t>
            </a:r>
            <a:endParaRPr/>
          </a:p>
          <a:p>
            <a:pPr indent="-228600" lvl="1" marL="685800" rtl="0" algn="l">
              <a:lnSpc>
                <a:spcPct val="100000"/>
              </a:lnSpc>
              <a:spcBef>
                <a:spcPts val="0"/>
              </a:spcBef>
              <a:spcAft>
                <a:spcPts val="0"/>
              </a:spcAft>
              <a:buClr>
                <a:srgbClr val="000000"/>
              </a:buClr>
              <a:buSzPts val="1200"/>
              <a:buFont typeface="Arial"/>
              <a:buChar char="•"/>
            </a:pPr>
            <a:r>
              <a:rPr lang="en-US"/>
              <a:t>Look at your first list of words. Are there words that begin with the same sounds? Can you use one or more of them?</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their ideas about how they might use rhyming words, repeating words, or alliteration in their poem.</a:t>
            </a:r>
            <a:endParaRPr i="1"/>
          </a:p>
        </p:txBody>
      </p:sp>
      <p:sp>
        <p:nvSpPr>
          <p:cNvPr id="1020" name="Google Shape;1020;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lang="en-US" u="none"/>
              <a:t>Read aloud the words and sentences. Have students spell the words with consonant digraphs wh, ch, -ph, consonant trigraph -tch, and high-frequency words they have been practicing this week</a:t>
            </a:r>
            <a:r>
              <a:rPr b="0" i="0" lang="en-US" u="none" strike="noStrike">
                <a:solidFill>
                  <a:srgbClr val="000000"/>
                </a:solidFill>
                <a:latin typeface="Calibri"/>
                <a:ea typeface="Calibri"/>
                <a:cs typeface="Calibri"/>
                <a:sym typeface="Calibri"/>
              </a:rPr>
              <a:t>. </a:t>
            </a:r>
            <a:endParaRPr u="none">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u="none"/>
              <a:t>This is a very </a:t>
            </a:r>
            <a:r>
              <a:rPr b="1" lang="en-US" u="none"/>
              <a:t>good</a:t>
            </a:r>
            <a:r>
              <a:rPr lang="en-US" u="none"/>
              <a:t> book.</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u="none"/>
              <a:t>I saw a </a:t>
            </a:r>
            <a:r>
              <a:rPr b="1" lang="en-US" u="none"/>
              <a:t>whale</a:t>
            </a:r>
            <a:r>
              <a:rPr lang="en-US" u="none"/>
              <a:t> when I was at the aquarium.</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u="none"/>
              <a:t>Can you make a </a:t>
            </a:r>
            <a:r>
              <a:rPr b="1" lang="en-US" u="none"/>
              <a:t>graph</a:t>
            </a:r>
            <a:r>
              <a:rPr lang="en-US" u="none"/>
              <a:t> to show the votes?</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u="none"/>
              <a:t>Lin bumped her </a:t>
            </a:r>
            <a:r>
              <a:rPr b="1" lang="en-US" u="none"/>
              <a:t>chin</a:t>
            </a:r>
            <a:r>
              <a:rPr lang="en-US" u="none"/>
              <a:t> on the table.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u="none"/>
              <a:t>Thad </a:t>
            </a:r>
            <a:r>
              <a:rPr b="1" lang="en-US" u="none"/>
              <a:t>said</a:t>
            </a:r>
            <a:r>
              <a:rPr lang="en-US" u="none"/>
              <a:t> he would come for a visit.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u="none"/>
              <a:t>I don’t know </a:t>
            </a:r>
            <a:r>
              <a:rPr b="1" lang="en-US" u="none"/>
              <a:t>which</a:t>
            </a:r>
            <a:r>
              <a:rPr lang="en-US" u="none"/>
              <a:t> fruit to choose.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u="none"/>
              <a:t>These socks do not </a:t>
            </a:r>
            <a:r>
              <a:rPr b="1" lang="en-US" u="none"/>
              <a:t>match</a:t>
            </a:r>
            <a:r>
              <a:rPr lang="en-US" u="none"/>
              <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u="none"/>
              <a:t>She grew an </a:t>
            </a:r>
            <a:r>
              <a:rPr b="1" lang="en-US" u="none"/>
              <a:t>inch</a:t>
            </a:r>
            <a:r>
              <a:rPr lang="en-US" u="none"/>
              <a:t> last month.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u="none"/>
              <a:t>Bea can </a:t>
            </a:r>
            <a:r>
              <a:rPr b="1" lang="en-US" u="none"/>
              <a:t>catch</a:t>
            </a:r>
            <a:r>
              <a:rPr lang="en-US" u="none"/>
              <a:t> a baseball.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should </a:t>
            </a:r>
            <a:r>
              <a:rPr b="1" lang="en-US"/>
              <a:t>check</a:t>
            </a:r>
            <a:r>
              <a:rPr lang="en-US"/>
              <a:t> the weather before going outside</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33" name="Google Shape;1033;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r>
              <a:rPr lang="en-US"/>
              <a:t>Flexible Option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complete the question. </a:t>
            </a:r>
            <a:endParaRPr/>
          </a:p>
          <a:p>
            <a:pPr indent="-228600" lvl="1" marL="685800" rtl="0" algn="l">
              <a:lnSpc>
                <a:spcPct val="100000"/>
              </a:lnSpc>
              <a:spcBef>
                <a:spcPts val="0"/>
              </a:spcBef>
              <a:spcAft>
                <a:spcPts val="0"/>
              </a:spcAft>
              <a:buClr>
                <a:srgbClr val="000000"/>
              </a:buClr>
              <a:buSzPts val="1200"/>
              <a:buFont typeface="Arial"/>
              <a:buChar char="•"/>
            </a:pPr>
            <a:r>
              <a:rPr lang="en-US"/>
              <a:t>Sasha drew a picture of a tree full of apples.</a:t>
            </a:r>
            <a:endParaRPr/>
          </a:p>
          <a:p>
            <a:pPr indent="-228600" lvl="1" marL="685800" rtl="0" algn="l">
              <a:lnSpc>
                <a:spcPct val="100000"/>
              </a:lnSpc>
              <a:spcBef>
                <a:spcPts val="0"/>
              </a:spcBef>
              <a:spcAft>
                <a:spcPts val="0"/>
              </a:spcAft>
              <a:buClr>
                <a:srgbClr val="000000"/>
              </a:buClr>
              <a:buSzPts val="1200"/>
              <a:buFont typeface="Arial"/>
              <a:buChar char="•"/>
            </a:pPr>
            <a:r>
              <a:rPr lang="en-US"/>
              <a:t>Which word in the sentence is an example of a plural noun? </a:t>
            </a:r>
            <a:endParaRPr/>
          </a:p>
          <a:p>
            <a:pPr indent="-228600" lvl="2" marL="1143000" rtl="0" algn="l">
              <a:lnSpc>
                <a:spcPct val="100000"/>
              </a:lnSpc>
              <a:spcBef>
                <a:spcPts val="0"/>
              </a:spcBef>
              <a:spcAft>
                <a:spcPts val="0"/>
              </a:spcAft>
              <a:buClr>
                <a:srgbClr val="000000"/>
              </a:buClr>
              <a:buSzPts val="1200"/>
              <a:buFont typeface="Arial"/>
              <a:buChar char="•"/>
            </a:pPr>
            <a:r>
              <a:rPr lang="en-US"/>
              <a:t>A Sasha</a:t>
            </a:r>
            <a:endParaRPr/>
          </a:p>
          <a:p>
            <a:pPr indent="-228600" lvl="2" marL="1143000" rtl="0" algn="l">
              <a:lnSpc>
                <a:spcPct val="100000"/>
              </a:lnSpc>
              <a:spcBef>
                <a:spcPts val="0"/>
              </a:spcBef>
              <a:spcAft>
                <a:spcPts val="0"/>
              </a:spcAft>
              <a:buClr>
                <a:srgbClr val="000000"/>
              </a:buClr>
              <a:buSzPts val="1200"/>
              <a:buFont typeface="Arial"/>
              <a:buChar char="•"/>
            </a:pPr>
            <a:r>
              <a:rPr lang="en-US"/>
              <a:t>B picture</a:t>
            </a:r>
            <a:endParaRPr/>
          </a:p>
          <a:p>
            <a:pPr indent="-228600" lvl="2" marL="1143000" rtl="0" algn="l">
              <a:lnSpc>
                <a:spcPct val="100000"/>
              </a:lnSpc>
              <a:spcBef>
                <a:spcPts val="0"/>
              </a:spcBef>
              <a:spcAft>
                <a:spcPts val="0"/>
              </a:spcAft>
              <a:buClr>
                <a:srgbClr val="000000"/>
              </a:buClr>
              <a:buSzPts val="1200"/>
              <a:buFont typeface="Arial"/>
              <a:buChar char="•"/>
            </a:pPr>
            <a:r>
              <a:rPr lang="en-US"/>
              <a:t>C tree</a:t>
            </a:r>
            <a:endParaRPr/>
          </a:p>
          <a:p>
            <a:pPr indent="-228600" lvl="2" marL="1143000" rtl="0" algn="l">
              <a:lnSpc>
                <a:spcPct val="100000"/>
              </a:lnSpc>
              <a:spcBef>
                <a:spcPts val="0"/>
              </a:spcBef>
              <a:spcAft>
                <a:spcPts val="0"/>
              </a:spcAft>
              <a:buClr>
                <a:srgbClr val="000000"/>
              </a:buClr>
              <a:buSzPts val="1200"/>
              <a:buFont typeface="Arial"/>
              <a:buChar char="•"/>
            </a:pPr>
            <a:r>
              <a:rPr lang="en-US"/>
              <a:t>D apples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Language and Conventions p. 171 from the Resource Download Center</a:t>
            </a:r>
            <a:r>
              <a:rPr b="0" i="0" lang="en-US" u="none" strike="noStrike">
                <a:solidFill>
                  <a:srgbClr val="000000"/>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Language and Conventions -&gt; U3 W1</a:t>
            </a:r>
            <a:endParaRPr b="1" i="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1054" name="Google Shape;1054;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67" name="Google Shape;1067;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when two letters spell one sound, the letters are called a consonant digraph, like the letters sh spell the sound /sh/.</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Sound-Spelling Card 34 (chair) and read the word on the card aloud. In the word chair, the sound /ch/ is spelled ch.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Sound-Spelling Card 46 (phone) and read the word aloud. In the word phone, the sound /f/ is spelled ph.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Sound-Spelling Card 52 (whale) and read the word aloud. In the word whale, the sound /hw/ is spelled wh.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some digraphs can appear at the ends of words too. Write much and graph on the board and read the words. Point out the digraphs ch and ph in these words, and say: The sound /ch/ in much is spelled ch and the sound /f/ in graph is spelled ph.</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Sound-Spelling Card 49 (watch) and read the word aloud. In the word watch, the sound /ch/ is spelled tch. In this word, there are three letters that spell one sound. The letters -tch are called a trigraph.</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and have students decode them: whale, graph, white, ditch, chip, such, match, hatch, chat.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the bottom of p. 14 in the Student Interactive. Have them practice decoding each word.</a:t>
            </a:r>
            <a:endParaRPr/>
          </a:p>
        </p:txBody>
      </p:sp>
      <p:sp>
        <p:nvSpPr>
          <p:cNvPr id="168" name="Google Shape;1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high-frequency words good, no, put, round, said.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to practice these words.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and read each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Spell each word and read it again.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spell and say the words with you</a:t>
            </a:r>
            <a:r>
              <a:rPr b="0" i="0" lang="en-US" u="none" strike="noStrike">
                <a:solidFill>
                  <a:srgbClr val="000000"/>
                </a:solidFill>
                <a:latin typeface="Calibri"/>
                <a:ea typeface="Calibri"/>
                <a:cs typeface="Calibri"/>
                <a:sym typeface="Calibri"/>
              </a:rPr>
              <a:t>.</a:t>
            </a:r>
            <a:endParaRPr>
              <a:latin typeface="Calibri"/>
              <a:ea typeface="Calibri"/>
              <a:cs typeface="Calibri"/>
              <a:sym typeface="Calibri"/>
            </a:endParaRPr>
          </a:p>
        </p:txBody>
      </p:sp>
      <p:sp>
        <p:nvSpPr>
          <p:cNvPr id="182" name="Google Shape;18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29.png"/><Relationship Id="rId8"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24.png"/><Relationship Id="rId7"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23.png"/><Relationship Id="rId7"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0.png"/><Relationship Id="rId7"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23.png"/><Relationship Id="rId7"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23.png"/><Relationship Id="rId7"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1.png"/><Relationship Id="rId7"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9.png"/><Relationship Id="rId7"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40.png"/><Relationship Id="rId8"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54.png"/><Relationship Id="rId8"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3.png"/><Relationship Id="rId7" Type="http://schemas.openxmlformats.org/officeDocument/2006/relationships/image" Target="../media/image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A picture containing clock&#10;&#10;Description automatically generated" id="199" name="Google Shape;199;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0" name="Google Shape;200;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1" name="Google Shape;201;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2" name="Google Shape;202;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3" name="Google Shape;203;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204" name="Google Shape;204;p10"/>
          <p:cNvSpPr txBox="1"/>
          <p:nvPr/>
        </p:nvSpPr>
        <p:spPr>
          <a:xfrm>
            <a:off x="7866763" y="2095138"/>
            <a:ext cx="3336000"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How does visiting a Web site help you </a:t>
            </a:r>
            <a:r>
              <a:rPr b="1" i="0" lang="en-US" sz="2800" u="none" cap="none" strike="noStrike">
                <a:solidFill>
                  <a:schemeClr val="dk1"/>
                </a:solidFill>
                <a:latin typeface="Century Gothic"/>
                <a:ea typeface="Century Gothic"/>
                <a:cs typeface="Century Gothic"/>
                <a:sym typeface="Century Gothic"/>
              </a:rPr>
              <a:t>plan</a:t>
            </a:r>
            <a:r>
              <a:rPr b="0" i="0" lang="en-US" sz="2800" u="none" cap="none" strike="noStrike">
                <a:solidFill>
                  <a:schemeClr val="dk1"/>
                </a:solidFill>
                <a:latin typeface="Century Gothic"/>
                <a:ea typeface="Century Gothic"/>
                <a:cs typeface="Century Gothic"/>
                <a:sym typeface="Century Gothic"/>
              </a:rPr>
              <a:t> ahead</a:t>
            </a:r>
            <a:r>
              <a:rPr b="0" i="0" lang="en-US" sz="2800" u="none" cap="none" strike="noStrike">
                <a:solidFill>
                  <a:schemeClr val="dk1"/>
                </a:solidFill>
                <a:latin typeface="Arial"/>
                <a:ea typeface="Arial"/>
                <a:cs typeface="Arial"/>
                <a:sym typeface="Arial"/>
              </a:rPr>
              <a:t>?</a:t>
            </a:r>
            <a:br>
              <a:rPr b="0" i="0" lang="en-US" sz="2800" u="none" cap="none" strike="noStrike">
                <a:solidFill>
                  <a:schemeClr val="dk1"/>
                </a:solidFill>
                <a:latin typeface="Century Gothic"/>
                <a:ea typeface="Century Gothic"/>
                <a:cs typeface="Century Gothic"/>
                <a:sym typeface="Century Gothic"/>
              </a:rPr>
            </a:br>
            <a:br>
              <a:rPr b="0" i="0" lang="en-US" sz="2800" u="none" cap="none" strike="noStrike">
                <a:solidFill>
                  <a:schemeClr val="dk1"/>
                </a:solidFill>
                <a:latin typeface="Century Gothic"/>
                <a:ea typeface="Century Gothic"/>
                <a:cs typeface="Century Gothic"/>
                <a:sym typeface="Century Gothic"/>
              </a:rPr>
            </a:br>
            <a:r>
              <a:rPr b="1" i="0" lang="en-US" sz="2800" u="none" cap="none" strike="noStrike">
                <a:solidFill>
                  <a:schemeClr val="dk1"/>
                </a:solidFill>
                <a:latin typeface="Century Gothic"/>
                <a:ea typeface="Century Gothic"/>
                <a:cs typeface="Century Gothic"/>
                <a:sym typeface="Century Gothic"/>
              </a:rPr>
              <a:t>Circle</a:t>
            </a:r>
            <a:r>
              <a:rPr b="0" i="0" lang="en-US" sz="2800" u="none" cap="none" strike="noStrike">
                <a:solidFill>
                  <a:schemeClr val="dk1"/>
                </a:solidFill>
                <a:latin typeface="Century Gothic"/>
                <a:ea typeface="Century Gothic"/>
                <a:cs typeface="Century Gothic"/>
                <a:sym typeface="Century Gothic"/>
              </a:rPr>
              <a:t> features of digital text</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05" name="Google Shape;205;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12,13</a:t>
            </a:r>
            <a:endParaRPr b="0" i="0" sz="1400" u="none" cap="none" strike="noStrike">
              <a:solidFill>
                <a:srgbClr val="000000"/>
              </a:solidFill>
              <a:latin typeface="Century Gothic"/>
              <a:ea typeface="Century Gothic"/>
              <a:cs typeface="Century Gothic"/>
              <a:sym typeface="Century Gothic"/>
            </a:endParaRPr>
          </a:p>
        </p:txBody>
      </p:sp>
      <p:pic>
        <p:nvPicPr>
          <p:cNvPr id="206" name="Google Shape;206;p10"/>
          <p:cNvPicPr preferRelativeResize="0"/>
          <p:nvPr/>
        </p:nvPicPr>
        <p:blipFill rotWithShape="1">
          <a:blip r:embed="rId6">
            <a:alphaModFix/>
          </a:blip>
          <a:srcRect b="0" l="0" r="0" t="0"/>
          <a:stretch/>
        </p:blipFill>
        <p:spPr>
          <a:xfrm>
            <a:off x="391276" y="1282870"/>
            <a:ext cx="7068004" cy="480379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A picture containing clock&#10;&#10;Description automatically generated" id="212" name="Google Shape;212;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3" name="Google Shape;213;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4" name="Google Shape;214;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5" name="Google Shape;215;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6" name="Google Shape;216;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17" name="Google Shape;217;p11"/>
          <p:cNvGraphicFramePr/>
          <p:nvPr/>
        </p:nvGraphicFramePr>
        <p:xfrm>
          <a:off x="1662589" y="1258413"/>
          <a:ext cx="3000000" cy="3000000"/>
        </p:xfrm>
        <a:graphic>
          <a:graphicData uri="http://schemas.openxmlformats.org/drawingml/2006/table">
            <a:tbl>
              <a:tblPr bandRow="1" firstRow="1">
                <a:noFill/>
                <a:tableStyleId>{87A5FC22-9644-4E85-A924-D8B32B4B3372}</a:tableStyleId>
              </a:tblPr>
              <a:tblGrid>
                <a:gridCol w="2837500"/>
                <a:gridCol w="2581175"/>
                <a:gridCol w="2709325"/>
              </a:tblGrid>
              <a:tr h="370850">
                <a:tc>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Poppins"/>
                          <a:ea typeface="Poppins"/>
                          <a:cs typeface="Poppins"/>
                          <a:sym typeface="Poppins"/>
                        </a:rPr>
                        <a:t>Beginning</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Poppins"/>
                          <a:ea typeface="Poppins"/>
                          <a:cs typeface="Poppins"/>
                          <a:sym typeface="Poppins"/>
                        </a:rPr>
                        <a:t>Middle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Poppins"/>
                          <a:ea typeface="Poppins"/>
                          <a:cs typeface="Poppins"/>
                          <a:sym typeface="Poppins"/>
                        </a:rPr>
                        <a:t>End</a:t>
                      </a:r>
                      <a:endParaRPr b="0" sz="4000" u="none" cap="none" strike="noStrike">
                        <a:latin typeface="Poppins"/>
                        <a:ea typeface="Poppins"/>
                        <a:cs typeface="Poppins"/>
                        <a:sym typeface="Poppins"/>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picture containing clock&#10;&#10;Description automatically generated" id="223" name="Google Shape;223;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4" name="Google Shape;224;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5" name="Google Shape;225;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6" name="Google Shape;226;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7" name="Google Shape;227;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Fable Qualities </a:t>
            </a:r>
            <a:endParaRPr b="0" i="0" sz="1400" u="none" cap="none" strike="noStrike">
              <a:solidFill>
                <a:srgbClr val="000000"/>
              </a:solidFill>
              <a:latin typeface="Century Gothic"/>
              <a:ea typeface="Century Gothic"/>
              <a:cs typeface="Century Gothic"/>
              <a:sym typeface="Century Gothic"/>
            </a:endParaRPr>
          </a:p>
        </p:txBody>
      </p:sp>
      <p:sp>
        <p:nvSpPr>
          <p:cNvPr id="228" name="Google Shape;228;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24,25</a:t>
            </a:r>
            <a:endParaRPr b="0" i="0" sz="1400" u="none" cap="none" strike="noStrike">
              <a:solidFill>
                <a:srgbClr val="000000"/>
              </a:solidFill>
              <a:latin typeface="Century Gothic"/>
              <a:ea typeface="Century Gothic"/>
              <a:cs typeface="Century Gothic"/>
              <a:sym typeface="Century Gothic"/>
            </a:endParaRPr>
          </a:p>
        </p:txBody>
      </p:sp>
      <p:sp>
        <p:nvSpPr>
          <p:cNvPr id="229" name="Google Shape;229;p12"/>
          <p:cNvSpPr txBox="1"/>
          <p:nvPr/>
        </p:nvSpPr>
        <p:spPr>
          <a:xfrm>
            <a:off x="8294357" y="3067952"/>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30" name="Google Shape;230;p12"/>
          <p:cNvPicPr preferRelativeResize="0"/>
          <p:nvPr/>
        </p:nvPicPr>
        <p:blipFill rotWithShape="1">
          <a:blip r:embed="rId6">
            <a:alphaModFix/>
          </a:blip>
          <a:srcRect b="0" l="0" r="0" t="0"/>
          <a:stretch/>
        </p:blipFill>
        <p:spPr>
          <a:xfrm>
            <a:off x="819040" y="1297873"/>
            <a:ext cx="6885613" cy="47383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A picture containing clock&#10;&#10;Description automatically generated" id="236" name="Google Shape;23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7" name="Google Shape;23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8" name="Google Shape;23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9" name="Google Shape;23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0" name="Google Shape;24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41" name="Google Shape;241;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42" name="Google Shape;242;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243" name="Google Shape;243;p13"/>
          <p:cNvSpPr txBox="1"/>
          <p:nvPr/>
        </p:nvSpPr>
        <p:spPr>
          <a:xfrm>
            <a:off x="6111960" y="3460901"/>
            <a:ext cx="493227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moral of the “Tortoise and the Hare.”</a:t>
            </a:r>
            <a:endParaRPr b="0" i="0" sz="3200" u="none" cap="none" strike="noStrike">
              <a:solidFill>
                <a:schemeClr val="dk1"/>
              </a:solidFill>
              <a:latin typeface="Century Gothic"/>
              <a:ea typeface="Century Gothic"/>
              <a:cs typeface="Century Gothic"/>
              <a:sym typeface="Century Gothic"/>
            </a:endParaRPr>
          </a:p>
        </p:txBody>
      </p:sp>
      <p:pic>
        <p:nvPicPr>
          <p:cNvPr id="244" name="Google Shape;244;p13"/>
          <p:cNvPicPr preferRelativeResize="0"/>
          <p:nvPr/>
        </p:nvPicPr>
        <p:blipFill rotWithShape="1">
          <a:blip r:embed="rId7">
            <a:alphaModFix/>
          </a:blip>
          <a:srcRect b="0" l="0" r="0" t="0"/>
          <a:stretch/>
        </p:blipFill>
        <p:spPr>
          <a:xfrm>
            <a:off x="1423453" y="1415104"/>
            <a:ext cx="3477504" cy="47890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descr="A picture containing clock&#10;&#10;Description automatically generated" id="250" name="Google Shape;250;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1" name="Google Shape;251;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2" name="Google Shape;25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3" name="Google Shape;253;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4" name="Google Shape;254;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55" name="Google Shape;255;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pic>
        <p:nvPicPr>
          <p:cNvPr id="256" name="Google Shape;256;p14"/>
          <p:cNvPicPr preferRelativeResize="0"/>
          <p:nvPr/>
        </p:nvPicPr>
        <p:blipFill rotWithShape="1">
          <a:blip r:embed="rId6">
            <a:alphaModFix/>
          </a:blip>
          <a:srcRect b="0" l="0" r="0" t="0"/>
          <a:stretch/>
        </p:blipFill>
        <p:spPr>
          <a:xfrm>
            <a:off x="3881177" y="1094132"/>
            <a:ext cx="3811716" cy="51905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A picture containing clock&#10;&#10;Description automatically generated" id="262" name="Google Shape;262;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3" name="Google Shape;263;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4" name="Google Shape;264;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5" name="Google Shape;265;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6" name="Google Shape;266;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67" name="Google Shape;267;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68" name="Google Shape;268;p15"/>
          <p:cNvPicPr preferRelativeResize="0"/>
          <p:nvPr/>
        </p:nvPicPr>
        <p:blipFill rotWithShape="1">
          <a:blip r:embed="rId7">
            <a:alphaModFix/>
          </a:blip>
          <a:srcRect b="0" l="0" r="0" t="0"/>
          <a:stretch/>
        </p:blipFill>
        <p:spPr>
          <a:xfrm>
            <a:off x="1729650" y="4058929"/>
            <a:ext cx="1682775" cy="1889246"/>
          </a:xfrm>
          <a:prstGeom prst="rect">
            <a:avLst/>
          </a:prstGeom>
          <a:noFill/>
          <a:ln>
            <a:noFill/>
          </a:ln>
        </p:spPr>
      </p:pic>
      <p:pic>
        <p:nvPicPr>
          <p:cNvPr id="269" name="Google Shape;269;p15"/>
          <p:cNvPicPr preferRelativeResize="0"/>
          <p:nvPr/>
        </p:nvPicPr>
        <p:blipFill rotWithShape="1">
          <a:blip r:embed="rId8">
            <a:alphaModFix/>
          </a:blip>
          <a:srcRect b="0" l="0" r="0" t="0"/>
          <a:stretch/>
        </p:blipFill>
        <p:spPr>
          <a:xfrm>
            <a:off x="1754675" y="1783618"/>
            <a:ext cx="1632725" cy="184370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A picture containing clock&#10;&#10;Description automatically generated" id="275" name="Google Shape;275;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6" name="Google Shape;276;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7" name="Google Shape;277;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8" name="Google Shape;278;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9" name="Google Shape;279;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sp>
        <p:nvSpPr>
          <p:cNvPr id="280" name="Google Shape;280;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sp>
        <p:nvSpPr>
          <p:cNvPr id="281" name="Google Shape;281;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82" name="Google Shape;282;p16"/>
          <p:cNvPicPr preferRelativeResize="0"/>
          <p:nvPr/>
        </p:nvPicPr>
        <p:blipFill rotWithShape="1">
          <a:blip r:embed="rId6">
            <a:alphaModFix/>
          </a:blip>
          <a:srcRect b="0" l="0" r="0" t="0"/>
          <a:stretch/>
        </p:blipFill>
        <p:spPr>
          <a:xfrm>
            <a:off x="1804371" y="1110557"/>
            <a:ext cx="3927414" cy="53271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A picture containing clock&#10;&#10;Description automatically generated" id="288" name="Google Shape;288;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9" name="Google Shape;289;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0" name="Google Shape;290;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1" name="Google Shape;291;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2" name="Google Shape;292;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93" name="Google Shape;293;p17"/>
          <p:cNvSpPr txBox="1"/>
          <p:nvPr/>
        </p:nvSpPr>
        <p:spPr>
          <a:xfrm>
            <a:off x="995894" y="1899966"/>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your own poem.</a:t>
            </a:r>
            <a:endParaRPr b="0" i="0" sz="1400" u="none" cap="none" strike="noStrike">
              <a:solidFill>
                <a:srgbClr val="000000"/>
              </a:solidFill>
              <a:latin typeface="Century Gothic"/>
              <a:ea typeface="Century Gothic"/>
              <a:cs typeface="Century Gothic"/>
              <a:sym typeface="Century Gothic"/>
            </a:endParaRPr>
          </a:p>
        </p:txBody>
      </p:sp>
      <p:sp>
        <p:nvSpPr>
          <p:cNvPr id="294" name="Google Shape;294;p17"/>
          <p:cNvSpPr txBox="1"/>
          <p:nvPr/>
        </p:nvSpPr>
        <p:spPr>
          <a:xfrm>
            <a:off x="995894" y="3164993"/>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poetry characteristics you can identify.</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95" name="Google Shape;295;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A picture containing clock&#10;&#10;Description automatically generated" id="301" name="Google Shape;301;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2" name="Google Shape;302;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3" name="Google Shape;303;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4" name="Google Shape;304;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5" name="Google Shape;305;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306" name="Google Shape;306;p18"/>
          <p:cNvSpPr txBox="1"/>
          <p:nvPr/>
        </p:nvSpPr>
        <p:spPr>
          <a:xfrm>
            <a:off x="1051624" y="1488811"/>
            <a:ext cx="10151271" cy="48320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   A baby </a:t>
            </a:r>
            <a:r>
              <a:rPr b="1" i="0" lang="en-US" sz="2800" u="none" cap="none" strike="noStrike">
                <a:solidFill>
                  <a:srgbClr val="000000"/>
                </a:solidFill>
                <a:latin typeface="Century Gothic"/>
                <a:ea typeface="Century Gothic"/>
                <a:cs typeface="Century Gothic"/>
                <a:sym typeface="Century Gothic"/>
              </a:rPr>
              <a:t>whale</a:t>
            </a:r>
            <a:r>
              <a:rPr b="0" i="0" lang="en-US" sz="2800" u="none" cap="none" strike="noStrike">
                <a:solidFill>
                  <a:srgbClr val="000000"/>
                </a:solidFill>
                <a:latin typeface="Century Gothic"/>
                <a:ea typeface="Century Gothic"/>
                <a:cs typeface="Century Gothic"/>
                <a:sym typeface="Century Gothic"/>
              </a:rPr>
              <a:t> is called a calf.</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2.   He has food on his </a:t>
            </a:r>
            <a:r>
              <a:rPr b="1" i="0" lang="en-US" sz="2800" u="none" cap="none" strike="noStrike">
                <a:solidFill>
                  <a:srgbClr val="000000"/>
                </a:solidFill>
                <a:latin typeface="Century Gothic"/>
                <a:ea typeface="Century Gothic"/>
                <a:cs typeface="Century Gothic"/>
                <a:sym typeface="Century Gothic"/>
              </a:rPr>
              <a:t>chin</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3.   The worm was one </a:t>
            </a:r>
            <a:r>
              <a:rPr b="1" i="0" lang="en-US" sz="2800" u="none" cap="none" strike="noStrike">
                <a:solidFill>
                  <a:srgbClr val="000000"/>
                </a:solidFill>
                <a:latin typeface="Century Gothic"/>
                <a:ea typeface="Century Gothic"/>
                <a:cs typeface="Century Gothic"/>
                <a:sym typeface="Century Gothic"/>
              </a:rPr>
              <a:t>inch</a:t>
            </a:r>
            <a:r>
              <a:rPr b="0" i="0" lang="en-US" sz="2800" u="none" cap="none" strike="noStrike">
                <a:solidFill>
                  <a:srgbClr val="000000"/>
                </a:solidFill>
                <a:latin typeface="Century Gothic"/>
                <a:ea typeface="Century Gothic"/>
                <a:cs typeface="Century Gothic"/>
                <a:sym typeface="Century Gothic"/>
              </a:rPr>
              <a:t> long.</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4.   What do you think would be a </a:t>
            </a:r>
            <a:r>
              <a:rPr b="1" i="0" lang="en-US" sz="2800" u="none" cap="none" strike="noStrike">
                <a:solidFill>
                  <a:srgbClr val="000000"/>
                </a:solidFill>
                <a:latin typeface="Century Gothic"/>
                <a:ea typeface="Century Gothic"/>
                <a:cs typeface="Century Gothic"/>
                <a:sym typeface="Century Gothic"/>
              </a:rPr>
              <a:t>good</a:t>
            </a:r>
            <a:r>
              <a:rPr b="0" i="0" lang="en-US" sz="2800" u="none" cap="none" strike="noStrike">
                <a:solidFill>
                  <a:srgbClr val="000000"/>
                </a:solidFill>
                <a:latin typeface="Century Gothic"/>
                <a:ea typeface="Century Gothic"/>
                <a:cs typeface="Century Gothic"/>
                <a:sym typeface="Century Gothic"/>
              </a:rPr>
              <a:t> snack</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5.   I will </a:t>
            </a:r>
            <a:r>
              <a:rPr b="1" i="0" lang="en-US" sz="2800" u="none" cap="none" strike="noStrike">
                <a:solidFill>
                  <a:srgbClr val="000000"/>
                </a:solidFill>
                <a:latin typeface="Century Gothic"/>
                <a:ea typeface="Century Gothic"/>
                <a:cs typeface="Century Gothic"/>
                <a:sym typeface="Century Gothic"/>
              </a:rPr>
              <a:t>check</a:t>
            </a:r>
            <a:r>
              <a:rPr b="0" i="0" lang="en-US" sz="2800" u="none" cap="none" strike="noStrike">
                <a:solidFill>
                  <a:srgbClr val="000000"/>
                </a:solidFill>
                <a:latin typeface="Century Gothic"/>
                <a:ea typeface="Century Gothic"/>
                <a:cs typeface="Century Gothic"/>
                <a:sym typeface="Century Gothic"/>
              </a:rPr>
              <a:t> in my pockets for a coin.</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6.   The player made a great </a:t>
            </a:r>
            <a:r>
              <a:rPr b="1" i="0" lang="en-US" sz="2800" u="none" cap="none" strike="noStrike">
                <a:solidFill>
                  <a:srgbClr val="000000"/>
                </a:solidFill>
                <a:latin typeface="Century Gothic"/>
                <a:ea typeface="Century Gothic"/>
                <a:cs typeface="Century Gothic"/>
                <a:sym typeface="Century Gothic"/>
              </a:rPr>
              <a:t>catch</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7.   </a:t>
            </a:r>
            <a:r>
              <a:rPr b="1" i="0" lang="en-US" sz="2800" u="none" cap="none" strike="noStrike">
                <a:solidFill>
                  <a:srgbClr val="000000"/>
                </a:solidFill>
                <a:latin typeface="Century Gothic"/>
                <a:ea typeface="Century Gothic"/>
                <a:cs typeface="Century Gothic"/>
                <a:sym typeface="Century Gothic"/>
              </a:rPr>
              <a:t>Which</a:t>
            </a:r>
            <a:r>
              <a:rPr b="0" i="0" lang="en-US" sz="2800" u="none" cap="none" strike="noStrike">
                <a:solidFill>
                  <a:srgbClr val="000000"/>
                </a:solidFill>
                <a:latin typeface="Century Gothic"/>
                <a:ea typeface="Century Gothic"/>
                <a:cs typeface="Century Gothic"/>
                <a:sym typeface="Century Gothic"/>
              </a:rPr>
              <a:t> movie would you like to see</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8.   We saw a soccer </a:t>
            </a:r>
            <a:r>
              <a:rPr b="1" i="0" lang="en-US" sz="2800" u="none" cap="none" strike="noStrike">
                <a:solidFill>
                  <a:srgbClr val="000000"/>
                </a:solidFill>
                <a:latin typeface="Century Gothic"/>
                <a:ea typeface="Century Gothic"/>
                <a:cs typeface="Century Gothic"/>
                <a:sym typeface="Century Gothic"/>
              </a:rPr>
              <a:t>match</a:t>
            </a:r>
            <a:r>
              <a:rPr b="0" i="0" lang="en-US" sz="2800" u="none" cap="none" strike="noStrike">
                <a:solidFill>
                  <a:srgbClr val="000000"/>
                </a:solidFill>
                <a:latin typeface="Century Gothic"/>
                <a:ea typeface="Century Gothic"/>
                <a:cs typeface="Century Gothic"/>
                <a:sym typeface="Century Gothic"/>
              </a:rPr>
              <a:t> on Saturday.</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9.   The teacher </a:t>
            </a:r>
            <a:r>
              <a:rPr b="1" i="0" lang="en-US" sz="2800" u="none" cap="none" strike="noStrike">
                <a:solidFill>
                  <a:srgbClr val="000000"/>
                </a:solidFill>
                <a:latin typeface="Century Gothic"/>
                <a:ea typeface="Century Gothic"/>
                <a:cs typeface="Century Gothic"/>
                <a:sym typeface="Century Gothic"/>
              </a:rPr>
              <a:t>said</a:t>
            </a:r>
            <a:r>
              <a:rPr b="0" i="0" lang="en-US" sz="2800" u="none" cap="none" strike="noStrike">
                <a:solidFill>
                  <a:srgbClr val="000000"/>
                </a:solidFill>
                <a:latin typeface="Century Gothic"/>
                <a:ea typeface="Century Gothic"/>
                <a:cs typeface="Century Gothic"/>
                <a:sym typeface="Century Gothic"/>
              </a:rPr>
              <a:t> to bring more pencils</a:t>
            </a:r>
            <a:r>
              <a:rPr b="0" i="0" lang="en-US" sz="2800" u="none" cap="none" strike="noStrike">
                <a:solidFill>
                  <a:srgbClr val="000000"/>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10.  The </a:t>
            </a:r>
            <a:r>
              <a:rPr b="1" i="0" lang="en-US" sz="2800" u="none" cap="none" strike="noStrike">
                <a:solidFill>
                  <a:srgbClr val="000000"/>
                </a:solidFill>
                <a:latin typeface="Century Gothic"/>
                <a:ea typeface="Century Gothic"/>
                <a:cs typeface="Century Gothic"/>
                <a:sym typeface="Century Gothic"/>
              </a:rPr>
              <a:t>graph</a:t>
            </a:r>
            <a:r>
              <a:rPr b="0" i="0" lang="en-US" sz="2800" u="none" cap="none" strike="noStrike">
                <a:solidFill>
                  <a:srgbClr val="000000"/>
                </a:solidFill>
                <a:latin typeface="Century Gothic"/>
                <a:ea typeface="Century Gothic"/>
                <a:cs typeface="Century Gothic"/>
                <a:sym typeface="Century Gothic"/>
              </a:rPr>
              <a:t> helps me see how the temperature has changed this month.</a:t>
            </a:r>
            <a:endParaRPr b="0" i="0" sz="2800" u="none" cap="none" strike="noStrike">
              <a:solidFill>
                <a:schemeClr val="dk1"/>
              </a:solidFill>
              <a:latin typeface="Century Gothic"/>
              <a:ea typeface="Century Gothic"/>
              <a:cs typeface="Century Gothic"/>
              <a:sym typeface="Century Gothic"/>
            </a:endParaRPr>
          </a:p>
        </p:txBody>
      </p:sp>
      <p:sp>
        <p:nvSpPr>
          <p:cNvPr id="307" name="Google Shape;307;p18"/>
          <p:cNvSpPr/>
          <p:nvPr/>
        </p:nvSpPr>
        <p:spPr>
          <a:xfrm>
            <a:off x="5853407" y="1939927"/>
            <a:ext cx="77938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8" name="Google Shape;308;p18"/>
          <p:cNvSpPr/>
          <p:nvPr/>
        </p:nvSpPr>
        <p:spPr>
          <a:xfrm>
            <a:off x="6880516" y="1488811"/>
            <a:ext cx="1104120"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9" name="Google Shape;309;p18"/>
          <p:cNvSpPr/>
          <p:nvPr/>
        </p:nvSpPr>
        <p:spPr>
          <a:xfrm>
            <a:off x="6784633" y="2383234"/>
            <a:ext cx="96089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0" name="Google Shape;310;p18"/>
          <p:cNvSpPr/>
          <p:nvPr/>
        </p:nvSpPr>
        <p:spPr>
          <a:xfrm>
            <a:off x="9308886" y="2803397"/>
            <a:ext cx="901221"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1" name="Google Shape;311;p18"/>
          <p:cNvSpPr/>
          <p:nvPr/>
        </p:nvSpPr>
        <p:spPr>
          <a:xfrm>
            <a:off x="8038265" y="3183293"/>
            <a:ext cx="115637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2" name="Google Shape;312;p18"/>
          <p:cNvSpPr/>
          <p:nvPr/>
        </p:nvSpPr>
        <p:spPr>
          <a:xfrm>
            <a:off x="7237701" y="3630504"/>
            <a:ext cx="1003423"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3" name="Google Shape;313;p18"/>
          <p:cNvSpPr/>
          <p:nvPr/>
        </p:nvSpPr>
        <p:spPr>
          <a:xfrm>
            <a:off x="7926299" y="4090375"/>
            <a:ext cx="1094214"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4" name="Google Shape;314;p18"/>
          <p:cNvSpPr/>
          <p:nvPr/>
        </p:nvSpPr>
        <p:spPr>
          <a:xfrm>
            <a:off x="8227949" y="4512106"/>
            <a:ext cx="1094214"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p18"/>
          <p:cNvSpPr/>
          <p:nvPr/>
        </p:nvSpPr>
        <p:spPr>
          <a:xfrm>
            <a:off x="4958043" y="5764827"/>
            <a:ext cx="1039928"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p18"/>
          <p:cNvSpPr/>
          <p:nvPr/>
        </p:nvSpPr>
        <p:spPr>
          <a:xfrm>
            <a:off x="8473406" y="4949164"/>
            <a:ext cx="779389"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A picture containing clock&#10;&#10;Description automatically generated" id="322" name="Google Shape;322;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3" name="Google Shape;323;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4" name="Google Shape;324;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5" name="Google Shape;325;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6" name="Google Shape;326;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19"/>
          <p:cNvSpPr txBox="1"/>
          <p:nvPr/>
        </p:nvSpPr>
        <p:spPr>
          <a:xfrm>
            <a:off x="843468" y="2062893"/>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Go to the front of the class.</a:t>
            </a:r>
            <a:endParaRPr b="0" i="0" sz="4800" u="none" cap="none" strike="noStrike">
              <a:solidFill>
                <a:schemeClr val="accent1"/>
              </a:solidFill>
              <a:latin typeface="Century Gothic"/>
              <a:ea typeface="Century Gothic"/>
              <a:cs typeface="Century Gothic"/>
              <a:sym typeface="Century Gothic"/>
            </a:endParaRPr>
          </a:p>
        </p:txBody>
      </p:sp>
      <p:sp>
        <p:nvSpPr>
          <p:cNvPr id="328" name="Google Shape;328;p19"/>
          <p:cNvSpPr txBox="1"/>
          <p:nvPr/>
        </p:nvSpPr>
        <p:spPr>
          <a:xfrm>
            <a:off x="843467" y="3303318"/>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Verb</a:t>
            </a:r>
            <a:r>
              <a:rPr b="0" i="0" lang="en-US" sz="4800" u="none" cap="none" strike="noStrike">
                <a:solidFill>
                  <a:srgbClr val="C55A11"/>
                </a:solidFill>
                <a:latin typeface="Arial"/>
                <a:ea typeface="Arial"/>
                <a:cs typeface="Arial"/>
                <a:sym typeface="Arial"/>
              </a:rPr>
              <a:t>?</a:t>
            </a:r>
            <a:r>
              <a:rPr b="0" i="0" lang="en-US" sz="4800" u="none" cap="none" strike="noStrike">
                <a:solidFill>
                  <a:srgbClr val="C55A11"/>
                </a:solidFill>
                <a:latin typeface="Century Gothic"/>
                <a:ea typeface="Century Gothic"/>
                <a:cs typeface="Century Gothic"/>
                <a:sym typeface="Century Gothic"/>
              </a:rPr>
              <a:t>				Subject</a:t>
            </a:r>
            <a:r>
              <a:rPr b="0" i="0" lang="en-US" sz="4800" u="none" cap="none" strike="noStrike">
                <a:solidFill>
                  <a:srgbClr val="C55A11"/>
                </a:solidFill>
                <a:latin typeface="Arial"/>
                <a:ea typeface="Arial"/>
                <a:cs typeface="Arial"/>
                <a:sym typeface="Arial"/>
              </a:rPr>
              <a:t>?</a:t>
            </a:r>
            <a:r>
              <a:rPr b="0" i="0" lang="en-US" sz="4800" u="none" cap="none" strike="noStrike">
                <a:solidFill>
                  <a:srgbClr val="C55A11"/>
                </a:solidFill>
                <a:latin typeface="Century Gothic"/>
                <a:ea typeface="Century Gothic"/>
                <a:cs typeface="Century Gothic"/>
                <a:sym typeface="Century Gothic"/>
              </a:rPr>
              <a:t> </a:t>
            </a:r>
            <a:endParaRPr b="0" i="0" sz="4800" u="none" cap="none" strike="noStrike">
              <a:solidFill>
                <a:srgbClr val="C55A11"/>
              </a:solidFill>
              <a:latin typeface="Century Gothic"/>
              <a:ea typeface="Century Gothic"/>
              <a:cs typeface="Century Gothic"/>
              <a:sym typeface="Century Gothic"/>
            </a:endParaRPr>
          </a:p>
        </p:txBody>
      </p:sp>
      <p:sp>
        <p:nvSpPr>
          <p:cNvPr id="329" name="Google Shape;329;p19"/>
          <p:cNvSpPr txBox="1"/>
          <p:nvPr/>
        </p:nvSpPr>
        <p:spPr>
          <a:xfrm>
            <a:off x="3476351" y="4578384"/>
            <a:ext cx="5718292" cy="20928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Give </a:t>
            </a:r>
            <a:r>
              <a:rPr b="0" i="0" lang="en-US" sz="2800" u="none" cap="none" strike="noStrike">
                <a:solidFill>
                  <a:schemeClr val="dk1"/>
                </a:solidFill>
                <a:latin typeface="Century Gothic"/>
                <a:ea typeface="Century Gothic"/>
                <a:cs typeface="Century Gothic"/>
                <a:sym typeface="Century Gothic"/>
              </a:rPr>
              <a:t>a command to your partner.  </a:t>
            </a:r>
            <a:r>
              <a:rPr b="1" i="0" lang="en-US" sz="2800" u="none" cap="none" strike="noStrike">
                <a:solidFill>
                  <a:schemeClr val="dk1"/>
                </a:solidFill>
                <a:latin typeface="Century Gothic"/>
                <a:ea typeface="Century Gothic"/>
                <a:cs typeface="Century Gothic"/>
                <a:sym typeface="Century Gothic"/>
              </a:rPr>
              <a:t>Act</a:t>
            </a:r>
            <a:r>
              <a:rPr b="0" i="0" lang="en-US" sz="2800" u="none" cap="none" strike="noStrike">
                <a:solidFill>
                  <a:schemeClr val="dk1"/>
                </a:solidFill>
                <a:latin typeface="Century Gothic"/>
                <a:ea typeface="Century Gothic"/>
                <a:cs typeface="Century Gothic"/>
                <a:sym typeface="Century Gothic"/>
              </a:rPr>
              <a:t> out what your partner told you to do.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A picture containing drawing, lamp&#10;&#10;Description automatically generated" id="334" name="Google Shape;334;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35" name="Google Shape;335;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36" name="Google Shape;336;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37" name="Google Shape;337;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38" name="Google Shape;338;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39" name="Google Shape;339;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descr="A picture containing clock&#10;&#10;Description automatically generated" id="345" name="Google Shape;345;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6" name="Google Shape;346;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7" name="Google Shape;347;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8" name="Google Shape;348;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9" name="Google Shape;349;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350" name="Google Shape;350;p75"/>
          <p:cNvGraphicFramePr/>
          <p:nvPr/>
        </p:nvGraphicFramePr>
        <p:xfrm>
          <a:off x="2080591" y="1258413"/>
          <a:ext cx="3000000" cy="3000000"/>
        </p:xfrm>
        <a:graphic>
          <a:graphicData uri="http://schemas.openxmlformats.org/drawingml/2006/table">
            <a:tbl>
              <a:tblPr bandRow="1" firstRow="1">
                <a:noFill/>
                <a:tableStyleId>{87A5FC22-9644-4E85-A924-D8B32B4B3372}</a:tableStyleId>
              </a:tblPr>
              <a:tblGrid>
                <a:gridCol w="3856375"/>
                <a:gridCol w="3723850"/>
              </a:tblGrid>
              <a:tr h="370850">
                <a:tc>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Poppins"/>
                          <a:ea typeface="Poppins"/>
                          <a:cs typeface="Poppins"/>
                          <a:sym typeface="Poppins"/>
                        </a:rPr>
                        <a:t>Begin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Poppins"/>
                          <a:ea typeface="Poppins"/>
                          <a:cs typeface="Poppins"/>
                          <a:sym typeface="Poppins"/>
                        </a:rPr>
                        <a:t>End</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r>
            </a:tbl>
          </a:graphicData>
        </a:graphic>
      </p:graphicFrame>
      <p:pic>
        <p:nvPicPr>
          <p:cNvPr id="351" name="Google Shape;351;p75"/>
          <p:cNvPicPr preferRelativeResize="0"/>
          <p:nvPr/>
        </p:nvPicPr>
        <p:blipFill rotWithShape="1">
          <a:blip r:embed="rId6">
            <a:alphaModFix/>
          </a:blip>
          <a:srcRect b="0" l="0" r="0" t="0"/>
          <a:stretch/>
        </p:blipFill>
        <p:spPr>
          <a:xfrm>
            <a:off x="9958630" y="186776"/>
            <a:ext cx="2060627" cy="11583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A picture containing clock&#10;&#10;Description automatically generated" id="357" name="Google Shape;357;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8" name="Google Shape;358;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9" name="Google Shape;359;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0" name="Google Shape;360;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1" name="Google Shape;361;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62" name="Google Shape;362;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 16</a:t>
            </a:r>
            <a:endParaRPr b="0" i="0" sz="1400" u="none" cap="none" strike="noStrike">
              <a:solidFill>
                <a:srgbClr val="000000"/>
              </a:solidFill>
              <a:latin typeface="Century Gothic"/>
              <a:ea typeface="Century Gothic"/>
              <a:cs typeface="Century Gothic"/>
              <a:sym typeface="Century Gothic"/>
            </a:endParaRPr>
          </a:p>
        </p:txBody>
      </p:sp>
      <p:sp>
        <p:nvSpPr>
          <p:cNvPr id="363" name="Google Shape;363;p22"/>
          <p:cNvSpPr txBox="1"/>
          <p:nvPr/>
        </p:nvSpPr>
        <p:spPr>
          <a:xfrm>
            <a:off x="7688875" y="1297873"/>
            <a:ext cx="4112100" cy="47100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entury Gothic"/>
                <a:ea typeface="Century Gothic"/>
                <a:cs typeface="Century Gothic"/>
                <a:sym typeface="Century Gothic"/>
              </a:rPr>
              <a:t>Turn</a:t>
            </a:r>
            <a:r>
              <a:rPr b="0" i="0" lang="en-US" sz="2000" u="none" cap="none" strike="noStrike">
                <a:solidFill>
                  <a:schemeClr val="dk1"/>
                </a:solidFill>
                <a:latin typeface="Century Gothic"/>
                <a:ea typeface="Century Gothic"/>
                <a:cs typeface="Century Gothic"/>
                <a:sym typeface="Century Gothic"/>
              </a:rPr>
              <a:t> to page 15 in your Student Interactive and read the words.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entury Gothic"/>
                <a:ea typeface="Century Gothic"/>
                <a:cs typeface="Century Gothic"/>
                <a:sym typeface="Century Gothic"/>
              </a:rPr>
              <a:t>Say</a:t>
            </a:r>
            <a:r>
              <a:rPr b="0" i="0" lang="en-US" sz="2000" u="none" cap="none" strike="noStrike">
                <a:solidFill>
                  <a:schemeClr val="dk1"/>
                </a:solidFill>
                <a:latin typeface="Century Gothic"/>
                <a:ea typeface="Century Gothic"/>
                <a:cs typeface="Century Gothic"/>
                <a:sym typeface="Century Gothic"/>
              </a:rPr>
              <a:t> the picture names and write the words.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entury Gothic"/>
                <a:ea typeface="Century Gothic"/>
                <a:cs typeface="Century Gothic"/>
                <a:sym typeface="Century Gothic"/>
              </a:rPr>
              <a:t>Read</a:t>
            </a:r>
            <a:r>
              <a:rPr b="0" i="0" lang="en-US" sz="2000" u="none" cap="none" strike="noStrike">
                <a:solidFill>
                  <a:schemeClr val="dk1"/>
                </a:solidFill>
                <a:latin typeface="Century Gothic"/>
                <a:ea typeface="Century Gothic"/>
                <a:cs typeface="Century Gothic"/>
                <a:sym typeface="Century Gothic"/>
              </a:rPr>
              <a:t> each word.  </a:t>
            </a:r>
            <a:endParaRPr b="0" i="0" sz="1400" u="none" cap="none" strike="noStrike">
              <a:solidFill>
                <a:srgbClr val="000000"/>
              </a:solidFill>
              <a:latin typeface="Century Gothic"/>
              <a:ea typeface="Century Gothic"/>
              <a:cs typeface="Century Gothic"/>
              <a:sym typeface="Century Gothic"/>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entury Gothic"/>
                <a:ea typeface="Century Gothic"/>
                <a:cs typeface="Century Gothic"/>
                <a:sym typeface="Century Gothic"/>
              </a:rPr>
              <a:t>Turn</a:t>
            </a:r>
            <a:r>
              <a:rPr b="0" i="0" lang="en-US" sz="2000" u="none" cap="none" strike="noStrike">
                <a:solidFill>
                  <a:schemeClr val="dk1"/>
                </a:solidFill>
                <a:latin typeface="Century Gothic"/>
                <a:ea typeface="Century Gothic"/>
                <a:cs typeface="Century Gothic"/>
                <a:sym typeface="Century Gothic"/>
              </a:rPr>
              <a:t> to page 16. Read the sentences and underline the words with diagraphs.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285750" lvl="0" marL="28575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Century Gothic"/>
                <a:ea typeface="Century Gothic"/>
                <a:cs typeface="Century Gothic"/>
                <a:sym typeface="Century Gothic"/>
              </a:rPr>
              <a:t>Write </a:t>
            </a:r>
            <a:r>
              <a:rPr b="0" i="0" lang="en-US" sz="2000" u="none" cap="none" strike="noStrike">
                <a:solidFill>
                  <a:schemeClr val="dk1"/>
                </a:solidFill>
                <a:latin typeface="Century Gothic"/>
                <a:ea typeface="Century Gothic"/>
                <a:cs typeface="Century Gothic"/>
                <a:sym typeface="Century Gothic"/>
              </a:rPr>
              <a:t>another sentence about Chip and Patch. </a:t>
            </a:r>
            <a:endParaRPr b="0" i="0" sz="1400" u="none" cap="none" strike="noStrike">
              <a:solidFill>
                <a:srgbClr val="000000"/>
              </a:solidFill>
              <a:latin typeface="Century Gothic"/>
              <a:ea typeface="Century Gothic"/>
              <a:cs typeface="Century Gothic"/>
              <a:sym typeface="Century Gothic"/>
            </a:endParaRPr>
          </a:p>
        </p:txBody>
      </p:sp>
      <p:pic>
        <p:nvPicPr>
          <p:cNvPr id="364" name="Google Shape;364;p22"/>
          <p:cNvPicPr preferRelativeResize="0"/>
          <p:nvPr/>
        </p:nvPicPr>
        <p:blipFill rotWithShape="1">
          <a:blip r:embed="rId6">
            <a:alphaModFix/>
          </a:blip>
          <a:srcRect b="0" l="0" r="0" t="0"/>
          <a:stretch/>
        </p:blipFill>
        <p:spPr>
          <a:xfrm>
            <a:off x="351817" y="1265859"/>
            <a:ext cx="3486106" cy="47089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65" name="Google Shape;365;p22"/>
          <p:cNvPicPr preferRelativeResize="0"/>
          <p:nvPr/>
        </p:nvPicPr>
        <p:blipFill rotWithShape="1">
          <a:blip r:embed="rId7">
            <a:alphaModFix/>
          </a:blip>
          <a:srcRect b="0" l="0" r="0" t="0"/>
          <a:stretch/>
        </p:blipFill>
        <p:spPr>
          <a:xfrm>
            <a:off x="4090106" y="1248734"/>
            <a:ext cx="3468749" cy="474322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descr="A picture containing clock&#10;&#10;Description automatically generated" id="371" name="Google Shape;371;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2" name="Google Shape;372;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3" name="Google Shape;373;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4" name="Google Shape;374;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5" name="Google Shape;375;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76" name="Google Shape;376;p23"/>
          <p:cNvSpPr txBox="1"/>
          <p:nvPr/>
        </p:nvSpPr>
        <p:spPr>
          <a:xfrm>
            <a:off x="3828539" y="249476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a:t>
            </a:r>
            <a:endParaRPr b="0" i="0" sz="1400" u="none" cap="none" strike="noStrike">
              <a:solidFill>
                <a:srgbClr val="000000"/>
              </a:solidFill>
              <a:latin typeface="Century Gothic"/>
              <a:ea typeface="Century Gothic"/>
              <a:cs typeface="Century Gothic"/>
              <a:sym typeface="Century Gothic"/>
            </a:endParaRPr>
          </a:p>
        </p:txBody>
      </p:sp>
      <p:sp>
        <p:nvSpPr>
          <p:cNvPr id="377" name="Google Shape;377;p23"/>
          <p:cNvSpPr txBox="1"/>
          <p:nvPr/>
        </p:nvSpPr>
        <p:spPr>
          <a:xfrm>
            <a:off x="7465790" y="248818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put</a:t>
            </a:r>
            <a:endParaRPr b="0" i="0" sz="1400" u="none" cap="none" strike="noStrike">
              <a:solidFill>
                <a:srgbClr val="000000"/>
              </a:solidFill>
              <a:latin typeface="Century Gothic"/>
              <a:ea typeface="Century Gothic"/>
              <a:cs typeface="Century Gothic"/>
              <a:sym typeface="Century Gothic"/>
            </a:endParaRPr>
          </a:p>
        </p:txBody>
      </p:sp>
      <p:sp>
        <p:nvSpPr>
          <p:cNvPr id="378" name="Google Shape;378;p23"/>
          <p:cNvSpPr txBox="1"/>
          <p:nvPr/>
        </p:nvSpPr>
        <p:spPr>
          <a:xfrm>
            <a:off x="2012514" y="384994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round</a:t>
            </a:r>
            <a:endParaRPr b="0" i="0" sz="1400" u="none" cap="none" strike="noStrike">
              <a:solidFill>
                <a:srgbClr val="000000"/>
              </a:solidFill>
              <a:latin typeface="Century Gothic"/>
              <a:ea typeface="Century Gothic"/>
              <a:cs typeface="Century Gothic"/>
              <a:sym typeface="Century Gothic"/>
            </a:endParaRPr>
          </a:p>
        </p:txBody>
      </p:sp>
      <p:sp>
        <p:nvSpPr>
          <p:cNvPr id="379" name="Google Shape;379;p23"/>
          <p:cNvSpPr txBox="1"/>
          <p:nvPr/>
        </p:nvSpPr>
        <p:spPr>
          <a:xfrm>
            <a:off x="5994245" y="384349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
        <p:nvSpPr>
          <p:cNvPr id="380" name="Google Shape;380;p23"/>
          <p:cNvSpPr txBox="1"/>
          <p:nvPr/>
        </p:nvSpPr>
        <p:spPr>
          <a:xfrm>
            <a:off x="298808" y="249476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good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descr="A picture containing clock&#10;&#10;Description automatically generated" id="386" name="Google Shape;386;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7" name="Google Shape;387;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8" name="Google Shape;388;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9" name="Google Shape;389;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0" name="Google Shape;390;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91" name="Google Shape;391;p24"/>
          <p:cNvSpPr txBox="1"/>
          <p:nvPr/>
        </p:nvSpPr>
        <p:spPr>
          <a:xfrm>
            <a:off x="1119188" y="249638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stored</a:t>
            </a:r>
            <a:endParaRPr b="0" i="0" sz="1400" u="none" cap="none" strike="noStrike">
              <a:solidFill>
                <a:srgbClr val="000000"/>
              </a:solidFill>
              <a:latin typeface="Century Gothic"/>
              <a:ea typeface="Century Gothic"/>
              <a:cs typeface="Century Gothic"/>
              <a:sym typeface="Century Gothic"/>
            </a:endParaRPr>
          </a:p>
        </p:txBody>
      </p:sp>
      <p:sp>
        <p:nvSpPr>
          <p:cNvPr id="392" name="Google Shape;392;p24"/>
          <p:cNvSpPr txBox="1"/>
          <p:nvPr/>
        </p:nvSpPr>
        <p:spPr>
          <a:xfrm>
            <a:off x="1119188" y="3723979"/>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gathered</a:t>
            </a:r>
            <a:endParaRPr b="0" i="0" sz="1400" u="none" cap="none" strike="noStrike">
              <a:solidFill>
                <a:srgbClr val="000000"/>
              </a:solidFill>
              <a:latin typeface="Century Gothic"/>
              <a:ea typeface="Century Gothic"/>
              <a:cs typeface="Century Gothic"/>
              <a:sym typeface="Century Gothic"/>
            </a:endParaRPr>
          </a:p>
        </p:txBody>
      </p:sp>
      <p:sp>
        <p:nvSpPr>
          <p:cNvPr id="393" name="Google Shape;393;p24"/>
          <p:cNvSpPr txBox="1"/>
          <p:nvPr/>
        </p:nvSpPr>
        <p:spPr>
          <a:xfrm>
            <a:off x="5967425" y="253525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begged</a:t>
            </a:r>
            <a:endParaRPr b="0" i="0" sz="1400" u="none" cap="none" strike="noStrike">
              <a:solidFill>
                <a:srgbClr val="000000"/>
              </a:solidFill>
              <a:latin typeface="Century Gothic"/>
              <a:ea typeface="Century Gothic"/>
              <a:cs typeface="Century Gothic"/>
              <a:sym typeface="Century Gothic"/>
            </a:endParaRPr>
          </a:p>
        </p:txBody>
      </p:sp>
      <p:sp>
        <p:nvSpPr>
          <p:cNvPr id="394" name="Google Shape;394;p24"/>
          <p:cNvSpPr txBox="1"/>
          <p:nvPr/>
        </p:nvSpPr>
        <p:spPr>
          <a:xfrm>
            <a:off x="5967425" y="37493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prepared</a:t>
            </a:r>
            <a:endParaRPr b="0" i="0" sz="1400" u="none" cap="none" strike="noStrike">
              <a:solidFill>
                <a:srgbClr val="000000"/>
              </a:solidFill>
              <a:latin typeface="Century Gothic"/>
              <a:ea typeface="Century Gothic"/>
              <a:cs typeface="Century Gothic"/>
              <a:sym typeface="Century Gothic"/>
            </a:endParaRPr>
          </a:p>
        </p:txBody>
      </p:sp>
      <p:sp>
        <p:nvSpPr>
          <p:cNvPr id="395" name="Google Shape;395;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A picture containing clock&#10;&#10;Description automatically generated" id="401" name="Google Shape;401;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2" name="Google Shape;402;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3" name="Google Shape;403;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4" name="Google Shape;404;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5" name="Google Shape;405;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406" name="Google Shape;406;p26"/>
          <p:cNvPicPr preferRelativeResize="0"/>
          <p:nvPr/>
        </p:nvPicPr>
        <p:blipFill>
          <a:blip r:embed="rId6">
            <a:alphaModFix/>
          </a:blip>
          <a:stretch>
            <a:fillRect/>
          </a:stretch>
        </p:blipFill>
        <p:spPr>
          <a:xfrm>
            <a:off x="851750" y="1414976"/>
            <a:ext cx="8889844" cy="454889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descr="A picture containing clock&#10;&#10;Description automatically generated" id="412" name="Google Shape;412;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3" name="Google Shape;413;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4" name="Google Shape;414;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5" name="Google Shape;415;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6" name="Google Shape;416;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800" u="none" cap="none" strike="noStrike">
                <a:solidFill>
                  <a:schemeClr val="lt1"/>
                </a:solidFill>
                <a:latin typeface="Century Gothic"/>
                <a:ea typeface="Century Gothic"/>
                <a:cs typeface="Century Gothic"/>
                <a:sym typeface="Century Gothic"/>
              </a:rPr>
              <a:t>First Read – The Ant and the Grasshopper</a:t>
            </a:r>
            <a:endParaRPr b="0" i="0" sz="38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7" name="Google Shape;417;p27"/>
          <p:cNvPicPr preferRelativeResize="0"/>
          <p:nvPr/>
        </p:nvPicPr>
        <p:blipFill rotWithShape="1">
          <a:blip r:embed="rId6">
            <a:alphaModFix/>
          </a:blip>
          <a:srcRect b="0" l="0" r="0" t="0"/>
          <a:stretch/>
        </p:blipFill>
        <p:spPr>
          <a:xfrm flipH="1">
            <a:off x="6015084" y="1722736"/>
            <a:ext cx="5410951" cy="3758944"/>
          </a:xfrm>
          <a:prstGeom prst="rect">
            <a:avLst/>
          </a:prstGeom>
          <a:noFill/>
          <a:ln>
            <a:noFill/>
          </a:ln>
        </p:spPr>
      </p:pic>
      <p:sp>
        <p:nvSpPr>
          <p:cNvPr id="418" name="Google Shape;418;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27</a:t>
            </a:r>
            <a:endParaRPr b="0" i="0" sz="1400" u="none" cap="none" strike="noStrike">
              <a:solidFill>
                <a:srgbClr val="000000"/>
              </a:solidFill>
              <a:latin typeface="Century Gothic"/>
              <a:ea typeface="Century Gothic"/>
              <a:cs typeface="Century Gothic"/>
              <a:sym typeface="Century Gothic"/>
            </a:endParaRPr>
          </a:p>
        </p:txBody>
      </p:sp>
      <p:pic>
        <p:nvPicPr>
          <p:cNvPr id="419" name="Google Shape;419;p27"/>
          <p:cNvPicPr preferRelativeResize="0"/>
          <p:nvPr/>
        </p:nvPicPr>
        <p:blipFill rotWithShape="1">
          <a:blip r:embed="rId7">
            <a:alphaModFix/>
          </a:blip>
          <a:srcRect b="0" l="0" r="0" t="0"/>
          <a:stretch/>
        </p:blipFill>
        <p:spPr>
          <a:xfrm>
            <a:off x="1754012" y="1111097"/>
            <a:ext cx="4088328" cy="5560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A picture containing clock&#10;&#10;Description automatically generated" id="425" name="Google Shape;425;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6" name="Google Shape;426;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7" name="Google Shape;427;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8" name="Google Shape;428;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9" name="Google Shape;429;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First Read – The Ant and the Grasshopper</a:t>
            </a:r>
            <a:endParaRPr b="0" i="0" sz="3600" u="none" cap="none" strike="noStrike">
              <a:solidFill>
                <a:srgbClr val="000000"/>
              </a:solidFill>
              <a:latin typeface="Century Gothic"/>
              <a:ea typeface="Century Gothic"/>
              <a:cs typeface="Century Gothic"/>
              <a:sym typeface="Century Gothic"/>
            </a:endParaRPr>
          </a:p>
        </p:txBody>
      </p:sp>
      <p:sp>
        <p:nvSpPr>
          <p:cNvPr id="430" name="Google Shape;430;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28,29</a:t>
            </a:r>
            <a:endParaRPr b="0" i="0" sz="1400" u="none" cap="none" strike="noStrike">
              <a:solidFill>
                <a:srgbClr val="000000"/>
              </a:solidFill>
              <a:latin typeface="Century Gothic"/>
              <a:ea typeface="Century Gothic"/>
              <a:cs typeface="Century Gothic"/>
              <a:sym typeface="Century Gothic"/>
            </a:endParaRPr>
          </a:p>
        </p:txBody>
      </p:sp>
      <p:pic>
        <p:nvPicPr>
          <p:cNvPr id="431" name="Google Shape;431;p28"/>
          <p:cNvPicPr preferRelativeResize="0"/>
          <p:nvPr/>
        </p:nvPicPr>
        <p:blipFill rotWithShape="1">
          <a:blip r:embed="rId6">
            <a:alphaModFix/>
          </a:blip>
          <a:srcRect b="0" l="0" r="0" t="0"/>
          <a:stretch/>
        </p:blipFill>
        <p:spPr>
          <a:xfrm>
            <a:off x="1511922" y="1105062"/>
            <a:ext cx="7832960" cy="533264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32" name="Google Shape;432;p28"/>
          <p:cNvPicPr preferRelativeResize="0"/>
          <p:nvPr/>
        </p:nvPicPr>
        <p:blipFill rotWithShape="1">
          <a:blip r:embed="rId7">
            <a:alphaModFix/>
          </a:blip>
          <a:srcRect b="0" l="0" r="0" t="0"/>
          <a:stretch/>
        </p:blipFill>
        <p:spPr>
          <a:xfrm flipH="1">
            <a:off x="9003010" y="1800859"/>
            <a:ext cx="3530863" cy="29376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A picture containing clock&#10;&#10;Description automatically generated" id="438" name="Google Shape;438;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9" name="Google Shape;439;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0" name="Google Shape;440;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1" name="Google Shape;441;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2" name="Google Shape;442;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First Read – The Ant and the Grasshopper</a:t>
            </a:r>
            <a:endParaRPr b="0" i="0" sz="3600" u="none" cap="none" strike="noStrike">
              <a:solidFill>
                <a:srgbClr val="000000"/>
              </a:solidFill>
              <a:latin typeface="Century Gothic"/>
              <a:ea typeface="Century Gothic"/>
              <a:cs typeface="Century Gothic"/>
              <a:sym typeface="Century Gothic"/>
            </a:endParaRPr>
          </a:p>
        </p:txBody>
      </p:sp>
      <p:sp>
        <p:nvSpPr>
          <p:cNvPr id="443" name="Google Shape;443;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30,31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4" name="Google Shape;444;p29"/>
          <p:cNvPicPr preferRelativeResize="0"/>
          <p:nvPr/>
        </p:nvPicPr>
        <p:blipFill rotWithShape="1">
          <a:blip r:embed="rId6">
            <a:alphaModFix/>
          </a:blip>
          <a:srcRect b="0" l="0" r="0" t="0"/>
          <a:stretch/>
        </p:blipFill>
        <p:spPr>
          <a:xfrm>
            <a:off x="-141857" y="2446644"/>
            <a:ext cx="3237018" cy="2343150"/>
          </a:xfrm>
          <a:prstGeom prst="rect">
            <a:avLst/>
          </a:prstGeom>
          <a:noFill/>
          <a:ln>
            <a:noFill/>
          </a:ln>
        </p:spPr>
      </p:pic>
      <p:pic>
        <p:nvPicPr>
          <p:cNvPr id="445" name="Google Shape;445;p29"/>
          <p:cNvPicPr preferRelativeResize="0"/>
          <p:nvPr/>
        </p:nvPicPr>
        <p:blipFill rotWithShape="1">
          <a:blip r:embed="rId7">
            <a:alphaModFix/>
          </a:blip>
          <a:srcRect b="0" l="0" r="0" t="0"/>
          <a:stretch/>
        </p:blipFill>
        <p:spPr>
          <a:xfrm>
            <a:off x="2849216" y="1274494"/>
            <a:ext cx="7206941" cy="48710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picture containing clock&#10;&#10;Description automatically generated" id="451" name="Google Shape;451;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2" name="Google Shape;452;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3" name="Google Shape;453;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4" name="Google Shape;454;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5" name="Google Shape;455;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First Read – The Ant and the Grasshopper</a:t>
            </a:r>
            <a:endParaRPr b="0" i="0" sz="3600" u="none" cap="none" strike="noStrike">
              <a:solidFill>
                <a:srgbClr val="000000"/>
              </a:solidFill>
              <a:latin typeface="Century Gothic"/>
              <a:ea typeface="Century Gothic"/>
              <a:cs typeface="Century Gothic"/>
              <a:sym typeface="Century Gothic"/>
            </a:endParaRPr>
          </a:p>
        </p:txBody>
      </p:sp>
      <p:sp>
        <p:nvSpPr>
          <p:cNvPr id="456" name="Google Shape;456;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32,33</a:t>
            </a:r>
            <a:endParaRPr b="0" i="0" sz="1400" u="none" cap="none" strike="noStrike">
              <a:solidFill>
                <a:srgbClr val="000000"/>
              </a:solidFill>
              <a:latin typeface="Century Gothic"/>
              <a:ea typeface="Century Gothic"/>
              <a:cs typeface="Century Gothic"/>
              <a:sym typeface="Century Gothic"/>
            </a:endParaRPr>
          </a:p>
        </p:txBody>
      </p:sp>
      <p:pic>
        <p:nvPicPr>
          <p:cNvPr id="457" name="Google Shape;457;p30"/>
          <p:cNvPicPr preferRelativeResize="0"/>
          <p:nvPr/>
        </p:nvPicPr>
        <p:blipFill rotWithShape="1">
          <a:blip r:embed="rId6">
            <a:alphaModFix/>
          </a:blip>
          <a:srcRect b="0" l="0" r="0" t="0"/>
          <a:stretch/>
        </p:blipFill>
        <p:spPr>
          <a:xfrm>
            <a:off x="1615764" y="1216039"/>
            <a:ext cx="7578873" cy="51453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9" name="Google Shape;109;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10" name="Google Shape;110;p3"/>
          <p:cNvSpPr/>
          <p:nvPr/>
        </p:nvSpPr>
        <p:spPr>
          <a:xfrm>
            <a:off x="620429" y="3907779"/>
            <a:ext cx="9429184" cy="2323713"/>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When do you use your imagination</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things do you like to imagine</a:t>
            </a: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11" name="Google Shape;111;p3"/>
          <p:cNvPicPr preferRelativeResize="0"/>
          <p:nvPr/>
        </p:nvPicPr>
        <p:blipFill rotWithShape="1">
          <a:blip r:embed="rId4">
            <a:alphaModFix/>
          </a:blip>
          <a:srcRect b="0" l="0" r="0" t="0"/>
          <a:stretch/>
        </p:blipFill>
        <p:spPr>
          <a:xfrm>
            <a:off x="538602" y="4366060"/>
            <a:ext cx="4877486" cy="703575"/>
          </a:xfrm>
          <a:prstGeom prst="rect">
            <a:avLst/>
          </a:prstGeom>
          <a:noFill/>
          <a:ln>
            <a:noFill/>
          </a:ln>
        </p:spPr>
      </p:pic>
      <p:sp>
        <p:nvSpPr>
          <p:cNvPr id="112" name="Google Shape;112;p3"/>
          <p:cNvSpPr txBox="1"/>
          <p:nvPr/>
        </p:nvSpPr>
        <p:spPr>
          <a:xfrm>
            <a:off x="538601" y="1857568"/>
            <a:ext cx="4741313"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r>
              <a:rPr b="0" i="0" lang="en-US" sz="3200" u="none" cap="none" strike="noStrike">
                <a:solidFill>
                  <a:schemeClr val="dk1"/>
                </a:solidFill>
                <a:latin typeface="Century Gothic"/>
                <a:ea typeface="Century Gothic"/>
                <a:cs typeface="Century Gothic"/>
                <a:sym typeface="Century Gothic"/>
              </a:rPr>
              <a:t>How can we use our imaginations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13" name="Google Shape;113;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4" name="Google Shape;114;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5" name="Google Shape;115;p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6" name="Google Shape;116;p3"/>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7" name="Google Shape;117;p3"/>
          <p:cNvPicPr preferRelativeResize="0"/>
          <p:nvPr/>
        </p:nvPicPr>
        <p:blipFill rotWithShape="1">
          <a:blip r:embed="rId7">
            <a:alphaModFix/>
          </a:blip>
          <a:srcRect b="0" l="0" r="0" t="0"/>
          <a:stretch/>
        </p:blipFill>
        <p:spPr>
          <a:xfrm>
            <a:off x="5457628" y="1168846"/>
            <a:ext cx="4591985" cy="38551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A picture containing clock&#10;&#10;Description automatically generated" id="463" name="Google Shape;463;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4" name="Google Shape;464;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5" name="Google Shape;465;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6" name="Google Shape;466;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7" name="Google Shape;467;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First Read – The Ant and the Grasshopper</a:t>
            </a:r>
            <a:endParaRPr b="0" i="0" sz="3600" u="none" cap="none" strike="noStrike">
              <a:solidFill>
                <a:srgbClr val="000000"/>
              </a:solidFill>
              <a:latin typeface="Century Gothic"/>
              <a:ea typeface="Century Gothic"/>
              <a:cs typeface="Century Gothic"/>
              <a:sym typeface="Century Gothic"/>
            </a:endParaRPr>
          </a:p>
        </p:txBody>
      </p:sp>
      <p:sp>
        <p:nvSpPr>
          <p:cNvPr id="468" name="Google Shape;468;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34,35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69" name="Google Shape;469;p31"/>
          <p:cNvPicPr preferRelativeResize="0"/>
          <p:nvPr/>
        </p:nvPicPr>
        <p:blipFill rotWithShape="1">
          <a:blip r:embed="rId6">
            <a:alphaModFix/>
          </a:blip>
          <a:srcRect b="0" l="0" r="0" t="0"/>
          <a:stretch/>
        </p:blipFill>
        <p:spPr>
          <a:xfrm>
            <a:off x="-181614" y="2446644"/>
            <a:ext cx="3237018" cy="2343150"/>
          </a:xfrm>
          <a:prstGeom prst="rect">
            <a:avLst/>
          </a:prstGeom>
          <a:noFill/>
          <a:ln>
            <a:noFill/>
          </a:ln>
        </p:spPr>
      </p:pic>
      <p:pic>
        <p:nvPicPr>
          <p:cNvPr id="470" name="Google Shape;470;p31"/>
          <p:cNvPicPr preferRelativeResize="0"/>
          <p:nvPr/>
        </p:nvPicPr>
        <p:blipFill rotWithShape="1">
          <a:blip r:embed="rId7">
            <a:alphaModFix/>
          </a:blip>
          <a:srcRect b="0" l="0" r="0" t="0"/>
          <a:stretch/>
        </p:blipFill>
        <p:spPr>
          <a:xfrm>
            <a:off x="2729950" y="1103051"/>
            <a:ext cx="7444549" cy="50371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A picture containing clock&#10;&#10;Description automatically generated" id="476" name="Google Shape;476;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7" name="Google Shape;477;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8" name="Google Shape;478;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9" name="Google Shape;479;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0" name="Google Shape;480;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First Read – The Ant and the Grasshopper</a:t>
            </a:r>
            <a:endParaRPr b="0" i="0" sz="3600" u="none" cap="none" strike="noStrike">
              <a:solidFill>
                <a:srgbClr val="000000"/>
              </a:solidFill>
              <a:latin typeface="Century Gothic"/>
              <a:ea typeface="Century Gothic"/>
              <a:cs typeface="Century Gothic"/>
              <a:sym typeface="Century Gothic"/>
            </a:endParaRPr>
          </a:p>
        </p:txBody>
      </p:sp>
      <p:sp>
        <p:nvSpPr>
          <p:cNvPr id="481" name="Google Shape;481;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36,37</a:t>
            </a:r>
            <a:endParaRPr b="0" i="0" sz="1400" u="none" cap="none" strike="noStrike">
              <a:solidFill>
                <a:srgbClr val="000000"/>
              </a:solidFill>
              <a:latin typeface="Century Gothic"/>
              <a:ea typeface="Century Gothic"/>
              <a:cs typeface="Century Gothic"/>
              <a:sym typeface="Century Gothic"/>
            </a:endParaRPr>
          </a:p>
        </p:txBody>
      </p:sp>
      <p:pic>
        <p:nvPicPr>
          <p:cNvPr id="482" name="Google Shape;482;p32"/>
          <p:cNvPicPr preferRelativeResize="0"/>
          <p:nvPr/>
        </p:nvPicPr>
        <p:blipFill rotWithShape="1">
          <a:blip r:embed="rId6">
            <a:alphaModFix/>
          </a:blip>
          <a:srcRect b="0" l="0" r="0" t="0"/>
          <a:stretch/>
        </p:blipFill>
        <p:spPr>
          <a:xfrm>
            <a:off x="1643809" y="1097571"/>
            <a:ext cx="7797605" cy="52900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A picture containing clock&#10;&#10;Description automatically generated" id="488" name="Google Shape;488;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9" name="Google Shape;489;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0" name="Google Shape;490;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1" name="Google Shape;491;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2" name="Google Shape;492;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First Read – The Ant and the Grasshopper</a:t>
            </a:r>
            <a:endParaRPr b="0" i="0" sz="3600" u="none" cap="none" strike="noStrike">
              <a:solidFill>
                <a:srgbClr val="000000"/>
              </a:solidFill>
              <a:latin typeface="Century Gothic"/>
              <a:ea typeface="Century Gothic"/>
              <a:cs typeface="Century Gothic"/>
              <a:sym typeface="Century Gothic"/>
            </a:endParaRPr>
          </a:p>
        </p:txBody>
      </p:sp>
      <p:sp>
        <p:nvSpPr>
          <p:cNvPr id="493" name="Google Shape;493;p90"/>
          <p:cNvSpPr/>
          <p:nvPr/>
        </p:nvSpPr>
        <p:spPr>
          <a:xfrm>
            <a:off x="9918685" y="186776"/>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38,39</a:t>
            </a:r>
            <a:endParaRPr b="0" i="0" sz="1400" u="none" cap="none" strike="noStrike">
              <a:solidFill>
                <a:srgbClr val="000000"/>
              </a:solidFill>
              <a:latin typeface="Century Gothic"/>
              <a:ea typeface="Century Gothic"/>
              <a:cs typeface="Century Gothic"/>
              <a:sym typeface="Century Gothic"/>
            </a:endParaRPr>
          </a:p>
        </p:txBody>
      </p:sp>
      <p:pic>
        <p:nvPicPr>
          <p:cNvPr id="494" name="Google Shape;494;p90"/>
          <p:cNvPicPr preferRelativeResize="0"/>
          <p:nvPr/>
        </p:nvPicPr>
        <p:blipFill rotWithShape="1">
          <a:blip r:embed="rId6">
            <a:alphaModFix/>
          </a:blip>
          <a:srcRect b="0" l="0" r="0" t="0"/>
          <a:stretch/>
        </p:blipFill>
        <p:spPr>
          <a:xfrm>
            <a:off x="2743200" y="1113145"/>
            <a:ext cx="7358766" cy="49016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95" name="Google Shape;495;p90"/>
          <p:cNvPicPr preferRelativeResize="0"/>
          <p:nvPr/>
        </p:nvPicPr>
        <p:blipFill rotWithShape="1">
          <a:blip r:embed="rId7">
            <a:alphaModFix/>
          </a:blip>
          <a:srcRect b="0" l="0" r="0" t="0"/>
          <a:stretch/>
        </p:blipFill>
        <p:spPr>
          <a:xfrm>
            <a:off x="-140683" y="2352933"/>
            <a:ext cx="3237018" cy="2343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A picture containing clock&#10;&#10;Description automatically generated" id="501" name="Google Shape;501;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2" name="Google Shape;502;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3" name="Google Shape;503;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4" name="Google Shape;504;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5" name="Google Shape;505;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First Read – The Ant and the Grasshopper</a:t>
            </a:r>
            <a:endParaRPr b="0" i="0" sz="3600" u="none" cap="none" strike="noStrike">
              <a:solidFill>
                <a:srgbClr val="000000"/>
              </a:solidFill>
              <a:latin typeface="Century Gothic"/>
              <a:ea typeface="Century Gothic"/>
              <a:cs typeface="Century Gothic"/>
              <a:sym typeface="Century Gothic"/>
            </a:endParaRPr>
          </a:p>
        </p:txBody>
      </p:sp>
      <p:sp>
        <p:nvSpPr>
          <p:cNvPr id="506" name="Google Shape;506;p91"/>
          <p:cNvSpPr/>
          <p:nvPr/>
        </p:nvSpPr>
        <p:spPr>
          <a:xfrm>
            <a:off x="9918685" y="186776"/>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40,41</a:t>
            </a:r>
            <a:endParaRPr b="0" i="0" sz="1400" u="none" cap="none" strike="noStrike">
              <a:solidFill>
                <a:srgbClr val="000000"/>
              </a:solidFill>
              <a:latin typeface="Century Gothic"/>
              <a:ea typeface="Century Gothic"/>
              <a:cs typeface="Century Gothic"/>
              <a:sym typeface="Century Gothic"/>
            </a:endParaRPr>
          </a:p>
        </p:txBody>
      </p:sp>
      <p:pic>
        <p:nvPicPr>
          <p:cNvPr id="507" name="Google Shape;507;p91"/>
          <p:cNvPicPr preferRelativeResize="0"/>
          <p:nvPr/>
        </p:nvPicPr>
        <p:blipFill rotWithShape="1">
          <a:blip r:embed="rId6">
            <a:alphaModFix/>
          </a:blip>
          <a:srcRect b="0" l="0" r="0" t="0"/>
          <a:stretch/>
        </p:blipFill>
        <p:spPr>
          <a:xfrm>
            <a:off x="1554162" y="1110845"/>
            <a:ext cx="7768578" cy="52256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A picture containing clock&#10;&#10;Description automatically generated" id="513" name="Google Shape;513;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4" name="Google Shape;514;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5" name="Google Shape;515;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6" name="Google Shape;516;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7" name="Google Shape;517;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518" name="Google Shape;518;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519" name="Google Shape;519;p33"/>
          <p:cNvSpPr txBox="1"/>
          <p:nvPr/>
        </p:nvSpPr>
        <p:spPr>
          <a:xfrm>
            <a:off x="6056548" y="2904604"/>
            <a:ext cx="493227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20" name="Google Shape;520;p33"/>
          <p:cNvPicPr preferRelativeResize="0"/>
          <p:nvPr/>
        </p:nvPicPr>
        <p:blipFill rotWithShape="1">
          <a:blip r:embed="rId6">
            <a:alphaModFix/>
          </a:blip>
          <a:srcRect b="0" l="0" r="0" t="0"/>
          <a:stretch/>
        </p:blipFill>
        <p:spPr>
          <a:xfrm>
            <a:off x="1534605" y="1099640"/>
            <a:ext cx="4155911" cy="55601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clock&#10;&#10;Description automatically generated" id="526" name="Google Shape;526;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7" name="Google Shape;527;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8" name="Google Shape;52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9" name="Google Shape;529;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0" name="Google Shape;530;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31" name="Google Shape;531;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43</a:t>
            </a:r>
            <a:endParaRPr b="0" i="0" sz="1400" u="none" cap="none" strike="noStrike">
              <a:solidFill>
                <a:srgbClr val="000000"/>
              </a:solidFill>
              <a:latin typeface="Arial"/>
              <a:ea typeface="Arial"/>
              <a:cs typeface="Arial"/>
              <a:sym typeface="Arial"/>
            </a:endParaRPr>
          </a:p>
        </p:txBody>
      </p:sp>
      <p:sp>
        <p:nvSpPr>
          <p:cNvPr id="532" name="Google Shape;532;p34"/>
          <p:cNvSpPr txBox="1"/>
          <p:nvPr/>
        </p:nvSpPr>
        <p:spPr>
          <a:xfrm>
            <a:off x="6810435" y="2247235"/>
            <a:ext cx="3882887"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id="533" name="Google Shape;533;p34"/>
          <p:cNvPicPr preferRelativeResize="0"/>
          <p:nvPr/>
        </p:nvPicPr>
        <p:blipFill rotWithShape="1">
          <a:blip r:embed="rId6">
            <a:alphaModFix/>
          </a:blip>
          <a:srcRect b="0" l="0" r="0" t="0"/>
          <a:stretch/>
        </p:blipFill>
        <p:spPr>
          <a:xfrm>
            <a:off x="1996562" y="1109928"/>
            <a:ext cx="3827507" cy="52544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A picture containing clock&#10;&#10;Description automatically generated" id="539" name="Google Shape;539;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0" name="Google Shape;540;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1" name="Google Shape;541;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2" name="Google Shape;542;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3" name="Google Shape;543;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sp>
        <p:nvSpPr>
          <p:cNvPr id="544" name="Google Shape;544;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sp>
        <p:nvSpPr>
          <p:cNvPr id="545" name="Google Shape;545;p35"/>
          <p:cNvSpPr txBox="1"/>
          <p:nvPr/>
        </p:nvSpPr>
        <p:spPr>
          <a:xfrm>
            <a:off x="6528307" y="3094873"/>
            <a:ext cx="390002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51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46" name="Google Shape;546;p35"/>
          <p:cNvPicPr preferRelativeResize="0"/>
          <p:nvPr/>
        </p:nvPicPr>
        <p:blipFill rotWithShape="1">
          <a:blip r:embed="rId6">
            <a:alphaModFix/>
          </a:blip>
          <a:srcRect b="0" l="0" r="0" t="0"/>
          <a:stretch/>
        </p:blipFill>
        <p:spPr>
          <a:xfrm>
            <a:off x="2032336" y="1159009"/>
            <a:ext cx="3900026" cy="52562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descr="A picture containing clock&#10;&#10;Description automatically generated" id="552" name="Google Shape;552;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3" name="Google Shape;553;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4" name="Google Shape;554;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5" name="Google Shape;555;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6" name="Google Shape;556;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57" name="Google Shape;557;p36"/>
          <p:cNvSpPr txBox="1"/>
          <p:nvPr/>
        </p:nvSpPr>
        <p:spPr>
          <a:xfrm>
            <a:off x="995894" y="1899966"/>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Begin to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your poem. </a:t>
            </a:r>
            <a:endParaRPr b="0" i="0" sz="3200" u="none" cap="none" strike="noStrike">
              <a:solidFill>
                <a:schemeClr val="dk1"/>
              </a:solidFill>
              <a:latin typeface="Century Gothic"/>
              <a:ea typeface="Century Gothic"/>
              <a:cs typeface="Century Gothic"/>
              <a:sym typeface="Century Gothic"/>
            </a:endParaRPr>
          </a:p>
        </p:txBody>
      </p:sp>
      <p:sp>
        <p:nvSpPr>
          <p:cNvPr id="558" name="Google Shape;558;p36"/>
          <p:cNvSpPr txBox="1"/>
          <p:nvPr/>
        </p:nvSpPr>
        <p:spPr>
          <a:xfrm>
            <a:off x="995894" y="3296122"/>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an example of alliteration, repetition, and rhyme.</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59" name="Google Shape;559;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 picture containing clock&#10;&#10;Description automatically generated" id="565" name="Google Shape;565;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6" name="Google Shape;566;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7" name="Google Shape;567;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8" name="Google Shape;568;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9" name="Google Shape;569;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70" name="Google Shape;570;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571" name="Google Shape;571;p37"/>
          <p:cNvSpPr txBox="1"/>
          <p:nvPr/>
        </p:nvSpPr>
        <p:spPr>
          <a:xfrm>
            <a:off x="770010" y="1727523"/>
            <a:ext cx="2088464" cy="4247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when</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chest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Steph</a:t>
            </a:r>
            <a:endParaRPr b="0" i="0" sz="1400" u="none" cap="none" strike="noStrike">
              <a:solidFill>
                <a:srgbClr val="000000"/>
              </a:solidFill>
              <a:latin typeface="Century Gothic"/>
              <a:ea typeface="Century Gothic"/>
              <a:cs typeface="Century Gothic"/>
              <a:sym typeface="Century Gothic"/>
            </a:endParaRPr>
          </a:p>
        </p:txBody>
      </p:sp>
      <p:sp>
        <p:nvSpPr>
          <p:cNvPr id="572" name="Google Shape;572;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73" name="Google Shape;573;p37"/>
          <p:cNvPicPr preferRelativeResize="0"/>
          <p:nvPr/>
        </p:nvPicPr>
        <p:blipFill rotWithShape="1">
          <a:blip r:embed="rId6">
            <a:alphaModFix/>
          </a:blip>
          <a:srcRect b="0" l="0" r="0" t="0"/>
          <a:stretch/>
        </p:blipFill>
        <p:spPr>
          <a:xfrm>
            <a:off x="3647935" y="1297873"/>
            <a:ext cx="3874029" cy="53472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A picture containing clock&#10;&#10;Description automatically generated" id="579" name="Google Shape;579;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0" name="Google Shape;580;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1" name="Google Shape;581;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2" name="Google Shape;582;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3" name="Google Shape;583;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84" name="Google Shape;584;p38"/>
          <p:cNvSpPr txBox="1"/>
          <p:nvPr/>
        </p:nvSpPr>
        <p:spPr>
          <a:xfrm>
            <a:off x="700592" y="1416563"/>
            <a:ext cx="9143494" cy="707846"/>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The plants in the yard look beautiful.</a:t>
            </a:r>
            <a:endParaRPr b="0" i="0" sz="4000" u="none" cap="none" strike="noStrike">
              <a:solidFill>
                <a:srgbClr val="000000"/>
              </a:solidFill>
              <a:latin typeface="Century Gothic"/>
              <a:ea typeface="Century Gothic"/>
              <a:cs typeface="Century Gothic"/>
              <a:sym typeface="Century Gothic"/>
            </a:endParaRPr>
          </a:p>
        </p:txBody>
      </p:sp>
      <p:sp>
        <p:nvSpPr>
          <p:cNvPr id="585" name="Google Shape;585;p38"/>
          <p:cNvSpPr txBox="1"/>
          <p:nvPr/>
        </p:nvSpPr>
        <p:spPr>
          <a:xfrm>
            <a:off x="700592" y="2451961"/>
            <a:ext cx="9167920" cy="2554505"/>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C55A11"/>
                </a:solidFill>
                <a:latin typeface="Century Gothic"/>
                <a:ea typeface="Century Gothic"/>
                <a:cs typeface="Century Gothic"/>
                <a:sym typeface="Century Gothic"/>
              </a:rPr>
              <a:t>Which word names </a:t>
            </a:r>
            <a:r>
              <a:rPr b="1" i="0" lang="en-US" sz="4000" u="none" cap="none" strike="noStrike">
                <a:solidFill>
                  <a:srgbClr val="C55A11"/>
                </a:solidFill>
                <a:latin typeface="Century Gothic"/>
                <a:ea typeface="Century Gothic"/>
                <a:cs typeface="Century Gothic"/>
                <a:sym typeface="Century Gothic"/>
              </a:rPr>
              <a:t>one</a:t>
            </a:r>
            <a:r>
              <a:rPr b="0" i="0" lang="en-US" sz="4000" u="none" cap="none" strike="noStrike">
                <a:solidFill>
                  <a:srgbClr val="C55A11"/>
                </a:solidFill>
                <a:latin typeface="Century Gothic"/>
                <a:ea typeface="Century Gothic"/>
                <a:cs typeface="Century Gothic"/>
                <a:sym typeface="Century Gothic"/>
              </a:rPr>
              <a:t> thing</a:t>
            </a:r>
            <a:r>
              <a:rPr b="0" i="0" lang="en-US" sz="4000" u="none" cap="none" strike="noStrike">
                <a:solidFill>
                  <a:srgbClr val="C55A1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C55A11"/>
                </a:solidFill>
                <a:latin typeface="Century Gothic"/>
                <a:ea typeface="Century Gothic"/>
                <a:cs typeface="Century Gothic"/>
                <a:sym typeface="Century Gothic"/>
              </a:rPr>
              <a:t>Which word names </a:t>
            </a:r>
            <a:r>
              <a:rPr b="1" i="0" lang="en-US" sz="4000" u="none" cap="none" strike="noStrike">
                <a:solidFill>
                  <a:srgbClr val="C55A11"/>
                </a:solidFill>
                <a:latin typeface="Century Gothic"/>
                <a:ea typeface="Century Gothic"/>
                <a:cs typeface="Century Gothic"/>
                <a:sym typeface="Century Gothic"/>
              </a:rPr>
              <a:t>more</a:t>
            </a:r>
            <a:r>
              <a:rPr b="0" i="0" lang="en-US" sz="4000" u="none" cap="none" strike="noStrike">
                <a:solidFill>
                  <a:srgbClr val="C55A11"/>
                </a:solidFill>
                <a:latin typeface="Century Gothic"/>
                <a:ea typeface="Century Gothic"/>
                <a:cs typeface="Century Gothic"/>
                <a:sym typeface="Century Gothic"/>
              </a:rPr>
              <a:t> than one thing</a:t>
            </a:r>
            <a:r>
              <a:rPr b="0" i="0" lang="en-US" sz="4000" u="none" cap="none" strike="noStrike">
                <a:solidFill>
                  <a:srgbClr val="C55A1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C55A11"/>
                </a:solidFill>
                <a:latin typeface="Century Gothic"/>
                <a:ea typeface="Century Gothic"/>
                <a:cs typeface="Century Gothic"/>
                <a:sym typeface="Century Gothic"/>
              </a:rPr>
              <a:t>How do you know</a:t>
            </a:r>
            <a:r>
              <a:rPr b="0" i="0" lang="en-US" sz="4000" u="none" cap="none" strike="noStrike">
                <a:solidFill>
                  <a:srgbClr val="C55A11"/>
                </a:solidFill>
                <a:latin typeface="Arial"/>
                <a:ea typeface="Arial"/>
                <a:cs typeface="Arial"/>
                <a:sym typeface="Arial"/>
              </a:rPr>
              <a:t>?</a:t>
            </a:r>
            <a:endParaRPr b="0" i="0" sz="4000" u="none" cap="none" strike="noStrike">
              <a:solidFill>
                <a:srgbClr val="C55A11"/>
              </a:solidFill>
              <a:latin typeface="Arial"/>
              <a:ea typeface="Arial"/>
              <a:cs typeface="Arial"/>
              <a:sym typeface="Arial"/>
            </a:endParaRPr>
          </a:p>
        </p:txBody>
      </p:sp>
      <p:sp>
        <p:nvSpPr>
          <p:cNvPr id="586" name="Google Shape;586;p38"/>
          <p:cNvSpPr txBox="1"/>
          <p:nvPr/>
        </p:nvSpPr>
        <p:spPr>
          <a:xfrm>
            <a:off x="3111556" y="5334018"/>
            <a:ext cx="8275580"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using singular and plural nouns to make sentences.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descr="A picture containing clock&#10;&#10;Description automatically generated" id="123" name="Google Shape;123;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4" name="Google Shape;124;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5" name="Google Shape;125;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6" name="Google Shape;126;p4"/>
          <p:cNvSpPr txBox="1"/>
          <p:nvPr/>
        </p:nvSpPr>
        <p:spPr>
          <a:xfrm>
            <a:off x="674757" y="2183115"/>
            <a:ext cx="6529200" cy="268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10 in your 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Color</a:t>
            </a:r>
            <a:r>
              <a:rPr b="0" i="0" lang="en-US" sz="3200" u="none" cap="none" strike="noStrike">
                <a:solidFill>
                  <a:schemeClr val="dk1"/>
                </a:solidFill>
                <a:latin typeface="Century Gothic"/>
                <a:ea typeface="Century Gothic"/>
                <a:cs typeface="Century Gothic"/>
                <a:sym typeface="Century Gothic"/>
              </a:rPr>
              <a:t> the “Thumbs Up” or the “Thumbs Down” for each goal. </a:t>
            </a:r>
            <a:endParaRPr b="0" i="0" sz="1400" u="none" cap="none" strike="noStrike">
              <a:solidFill>
                <a:srgbClr val="000000"/>
              </a:solidFill>
              <a:latin typeface="Century Gothic"/>
              <a:ea typeface="Century Gothic"/>
              <a:cs typeface="Century Gothic"/>
              <a:sym typeface="Century Gothic"/>
            </a:endParaRPr>
          </a:p>
        </p:txBody>
      </p:sp>
      <p:sp>
        <p:nvSpPr>
          <p:cNvPr id="127" name="Google Shape;127;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8" name="Google Shape;128;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9" name="Google Shape;129;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0" name="Google Shape;130;p4"/>
          <p:cNvPicPr preferRelativeResize="0"/>
          <p:nvPr/>
        </p:nvPicPr>
        <p:blipFill rotWithShape="1">
          <a:blip r:embed="rId6">
            <a:alphaModFix/>
          </a:blip>
          <a:srcRect b="0" l="0" r="0" t="0"/>
          <a:stretch/>
        </p:blipFill>
        <p:spPr>
          <a:xfrm>
            <a:off x="7130393" y="1307206"/>
            <a:ext cx="3505250" cy="47644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descr="A picture containing drawing, lamp&#10;&#10;Description automatically generated" id="591" name="Google Shape;591;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92" name="Google Shape;592;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93" name="Google Shape;593;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94" name="Google Shape;594;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95" name="Google Shape;595;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96" name="Google Shape;596;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descr="A picture containing clock&#10;&#10;Description automatically generated" id="602" name="Google Shape;602;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03" name="Google Shape;603;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04" name="Google Shape;604;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5" name="Google Shape;605;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606" name="Google Shape;606;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607" name="Google Shape;607;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608" name="Google Shape;608;p40"/>
          <p:cNvPicPr preferRelativeResize="0"/>
          <p:nvPr/>
        </p:nvPicPr>
        <p:blipFill rotWithShape="1">
          <a:blip r:embed="rId6">
            <a:alphaModFix/>
          </a:blip>
          <a:srcRect b="0" l="0" r="0" t="0"/>
          <a:stretch/>
        </p:blipFill>
        <p:spPr>
          <a:xfrm>
            <a:off x="1445106" y="2060577"/>
            <a:ext cx="9103624" cy="28974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descr="A picture containing clock&#10;&#10;Description automatically generated" id="614" name="Google Shape;614;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615" name="Google Shape;615;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616" name="Google Shape;616;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7" name="Google Shape;617;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618" name="Google Shape;618;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619" name="Google Shape;619;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20" name="Google Shape;620;p41"/>
          <p:cNvSpPr txBox="1"/>
          <p:nvPr/>
        </p:nvSpPr>
        <p:spPr>
          <a:xfrm>
            <a:off x="4969567" y="1014413"/>
            <a:ext cx="3098254" cy="69156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can not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accent1"/>
                </a:solidFill>
                <a:latin typeface="Century Gothic"/>
                <a:ea typeface="Century Gothic"/>
                <a:cs typeface="Century Gothic"/>
                <a:sym typeface="Century Gothic"/>
              </a:rPr>
              <a:t>can’t</a:t>
            </a:r>
            <a:endParaRPr b="0" i="0" sz="54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accent1"/>
                </a:solidFill>
                <a:latin typeface="Century Gothic"/>
                <a:ea typeface="Century Gothic"/>
                <a:cs typeface="Century Gothic"/>
                <a:sym typeface="Century Gothic"/>
              </a:rPr>
              <a:t>he’s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 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accent1"/>
                </a:solidFill>
                <a:latin typeface="Century Gothic"/>
                <a:ea typeface="Century Gothic"/>
                <a:cs typeface="Century Gothic"/>
                <a:sym typeface="Century Gothic"/>
              </a:rPr>
              <a:t>I’m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p:txBody>
      </p:sp>
      <p:sp>
        <p:nvSpPr>
          <p:cNvPr id="621" name="Google Shape;621;p41"/>
          <p:cNvSpPr txBox="1"/>
          <p:nvPr/>
        </p:nvSpPr>
        <p:spPr>
          <a:xfrm>
            <a:off x="8086818" y="2602431"/>
            <a:ext cx="3571353"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22" name="Google Shape;622;p41"/>
          <p:cNvPicPr preferRelativeResize="0"/>
          <p:nvPr/>
        </p:nvPicPr>
        <p:blipFill rotWithShape="1">
          <a:blip r:embed="rId6">
            <a:alphaModFix/>
          </a:blip>
          <a:srcRect b="0" l="0" r="0" t="0"/>
          <a:stretch/>
        </p:blipFill>
        <p:spPr>
          <a:xfrm>
            <a:off x="514932" y="1286636"/>
            <a:ext cx="4005852" cy="48055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descr="A picture containing clock&#10;&#10;Description automatically generated" id="628" name="Google Shape;628;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9" name="Google Shape;629;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0" name="Google Shape;630;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1" name="Google Shape;631;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2" name="Google Shape;632;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33" name="Google Shape;633;p42"/>
          <p:cNvSpPr txBox="1"/>
          <p:nvPr/>
        </p:nvSpPr>
        <p:spPr>
          <a:xfrm>
            <a:off x="819040" y="211079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good</a:t>
            </a:r>
            <a:endParaRPr b="0" i="0" sz="1400" u="none" cap="none" strike="noStrike">
              <a:solidFill>
                <a:srgbClr val="000000"/>
              </a:solidFill>
              <a:latin typeface="Century Gothic"/>
              <a:ea typeface="Century Gothic"/>
              <a:cs typeface="Century Gothic"/>
              <a:sym typeface="Century Gothic"/>
            </a:endParaRPr>
          </a:p>
        </p:txBody>
      </p:sp>
      <p:sp>
        <p:nvSpPr>
          <p:cNvPr id="634" name="Google Shape;634;p42"/>
          <p:cNvSpPr txBox="1"/>
          <p:nvPr/>
        </p:nvSpPr>
        <p:spPr>
          <a:xfrm>
            <a:off x="4429017" y="211079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a:t>
            </a:r>
            <a:endParaRPr b="0" i="0" sz="1400" u="none" cap="none" strike="noStrike">
              <a:solidFill>
                <a:srgbClr val="000000"/>
              </a:solidFill>
              <a:latin typeface="Century Gothic"/>
              <a:ea typeface="Century Gothic"/>
              <a:cs typeface="Century Gothic"/>
              <a:sym typeface="Century Gothic"/>
            </a:endParaRPr>
          </a:p>
        </p:txBody>
      </p:sp>
      <p:sp>
        <p:nvSpPr>
          <p:cNvPr id="635" name="Google Shape;635;p42"/>
          <p:cNvSpPr txBox="1"/>
          <p:nvPr/>
        </p:nvSpPr>
        <p:spPr>
          <a:xfrm>
            <a:off x="7935713" y="2096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put</a:t>
            </a:r>
            <a:endParaRPr b="0" i="0" sz="1400" u="none" cap="none" strike="noStrike">
              <a:solidFill>
                <a:srgbClr val="000000"/>
              </a:solidFill>
              <a:latin typeface="Century Gothic"/>
              <a:ea typeface="Century Gothic"/>
              <a:cs typeface="Century Gothic"/>
              <a:sym typeface="Century Gothic"/>
            </a:endParaRPr>
          </a:p>
        </p:txBody>
      </p:sp>
      <p:sp>
        <p:nvSpPr>
          <p:cNvPr id="636" name="Google Shape;636;p42"/>
          <p:cNvSpPr txBox="1"/>
          <p:nvPr/>
        </p:nvSpPr>
        <p:spPr>
          <a:xfrm>
            <a:off x="2419239" y="346057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round</a:t>
            </a:r>
            <a:endParaRPr b="0" i="0" sz="1400" u="none" cap="none" strike="noStrike">
              <a:solidFill>
                <a:srgbClr val="000000"/>
              </a:solidFill>
              <a:latin typeface="Century Gothic"/>
              <a:ea typeface="Century Gothic"/>
              <a:cs typeface="Century Gothic"/>
              <a:sym typeface="Century Gothic"/>
            </a:endParaRPr>
          </a:p>
        </p:txBody>
      </p:sp>
      <p:sp>
        <p:nvSpPr>
          <p:cNvPr id="637" name="Google Shape;637;p42"/>
          <p:cNvSpPr txBox="1"/>
          <p:nvPr/>
        </p:nvSpPr>
        <p:spPr>
          <a:xfrm>
            <a:off x="6335514" y="345470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
        <p:nvSpPr>
          <p:cNvPr id="638" name="Google Shape;638;p42"/>
          <p:cNvSpPr txBox="1"/>
          <p:nvPr/>
        </p:nvSpPr>
        <p:spPr>
          <a:xfrm>
            <a:off x="1825519" y="4938698"/>
            <a:ext cx="904725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39" name="Google Shape;639;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descr="A picture containing clock&#10;&#10;Description automatically generated" id="645" name="Google Shape;645;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6" name="Google Shape;646;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7" name="Google Shape;647;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8" name="Google Shape;648;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9" name="Google Shape;649;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Plot</a:t>
            </a:r>
            <a:endParaRPr b="0" i="0" sz="1400" u="none" cap="none" strike="noStrike">
              <a:solidFill>
                <a:srgbClr val="000000"/>
              </a:solidFill>
              <a:latin typeface="Century Gothic"/>
              <a:ea typeface="Century Gothic"/>
              <a:cs typeface="Century Gothic"/>
              <a:sym typeface="Century Gothic"/>
            </a:endParaRPr>
          </a:p>
        </p:txBody>
      </p:sp>
      <p:sp>
        <p:nvSpPr>
          <p:cNvPr id="650" name="Google Shape;650;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27</a:t>
            </a:r>
            <a:endParaRPr b="0" i="0" sz="1400" u="none" cap="none" strike="noStrike">
              <a:solidFill>
                <a:srgbClr val="000000"/>
              </a:solidFill>
              <a:latin typeface="Century Gothic"/>
              <a:ea typeface="Century Gothic"/>
              <a:cs typeface="Century Gothic"/>
              <a:sym typeface="Century Gothic"/>
            </a:endParaRPr>
          </a:p>
        </p:txBody>
      </p:sp>
      <p:pic>
        <p:nvPicPr>
          <p:cNvPr id="651" name="Google Shape;651;p43"/>
          <p:cNvPicPr preferRelativeResize="0"/>
          <p:nvPr/>
        </p:nvPicPr>
        <p:blipFill rotWithShape="1">
          <a:blip r:embed="rId6">
            <a:alphaModFix/>
          </a:blip>
          <a:srcRect b="0" l="0" r="0" t="0"/>
          <a:stretch/>
        </p:blipFill>
        <p:spPr>
          <a:xfrm>
            <a:off x="3783246" y="1172947"/>
            <a:ext cx="4004895" cy="54135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A picture containing clock&#10;&#10;Description automatically generated" id="657" name="Google Shape;657;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8" name="Google Shape;658;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9" name="Google Shape;659;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0" name="Google Shape;660;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1" name="Google Shape;661;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Close Read – </a:t>
            </a:r>
            <a:r>
              <a:rPr lang="en-US" sz="3600">
                <a:solidFill>
                  <a:schemeClr val="lt1"/>
                </a:solidFill>
                <a:latin typeface="Century Gothic"/>
                <a:ea typeface="Century Gothic"/>
                <a:cs typeface="Century Gothic"/>
                <a:sym typeface="Century Gothic"/>
              </a:rPr>
              <a:t>Describe Plot</a:t>
            </a:r>
            <a:endParaRPr b="0" i="0" sz="1400" u="none" cap="none" strike="noStrike">
              <a:solidFill>
                <a:srgbClr val="000000"/>
              </a:solidFill>
              <a:latin typeface="Century Gothic"/>
              <a:ea typeface="Century Gothic"/>
              <a:cs typeface="Century Gothic"/>
              <a:sym typeface="Century Gothic"/>
            </a:endParaRPr>
          </a:p>
        </p:txBody>
      </p:sp>
      <p:sp>
        <p:nvSpPr>
          <p:cNvPr id="662" name="Google Shape;662;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 41</a:t>
            </a:r>
            <a:endParaRPr b="0" i="0" sz="1400" u="none" cap="none" strike="noStrike">
              <a:solidFill>
                <a:srgbClr val="000000"/>
              </a:solidFill>
              <a:latin typeface="Century Gothic"/>
              <a:ea typeface="Century Gothic"/>
              <a:cs typeface="Century Gothic"/>
              <a:sym typeface="Century Gothic"/>
            </a:endParaRPr>
          </a:p>
        </p:txBody>
      </p:sp>
      <p:pic>
        <p:nvPicPr>
          <p:cNvPr id="663" name="Google Shape;663;p92"/>
          <p:cNvPicPr preferRelativeResize="0"/>
          <p:nvPr/>
        </p:nvPicPr>
        <p:blipFill rotWithShape="1">
          <a:blip r:embed="rId6">
            <a:alphaModFix/>
          </a:blip>
          <a:srcRect b="0" l="0" r="0" t="0"/>
          <a:stretch/>
        </p:blipFill>
        <p:spPr>
          <a:xfrm>
            <a:off x="1639520" y="1123004"/>
            <a:ext cx="7806183" cy="531470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descr="A picture containing clock&#10;&#10;Description automatically generated" id="669" name="Google Shape;669;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0" name="Google Shape;670;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1" name="Google Shape;671;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2" name="Google Shape;672;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3" name="Google Shape;673;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Close Read – </a:t>
            </a:r>
            <a:r>
              <a:rPr lang="en-US" sz="3600">
                <a:solidFill>
                  <a:schemeClr val="lt1"/>
                </a:solidFill>
                <a:latin typeface="Century Gothic"/>
                <a:ea typeface="Century Gothic"/>
                <a:cs typeface="Century Gothic"/>
                <a:sym typeface="Century Gothic"/>
              </a:rPr>
              <a:t>Describe Plot</a:t>
            </a:r>
            <a:endParaRPr b="0" i="0" sz="3600" u="none" cap="none" strike="noStrike">
              <a:solidFill>
                <a:srgbClr val="000000"/>
              </a:solidFill>
              <a:latin typeface="Century Gothic"/>
              <a:ea typeface="Century Gothic"/>
              <a:cs typeface="Century Gothic"/>
              <a:sym typeface="Century Gothic"/>
            </a:endParaRPr>
          </a:p>
        </p:txBody>
      </p:sp>
      <p:sp>
        <p:nvSpPr>
          <p:cNvPr id="674" name="Google Shape;674;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37, 41</a:t>
            </a:r>
            <a:endParaRPr b="0" i="0" sz="1400" u="none" cap="none" strike="noStrike">
              <a:solidFill>
                <a:srgbClr val="000000"/>
              </a:solidFill>
              <a:latin typeface="Century Gothic"/>
              <a:ea typeface="Century Gothic"/>
              <a:cs typeface="Century Gothic"/>
              <a:sym typeface="Century Gothic"/>
            </a:endParaRPr>
          </a:p>
        </p:txBody>
      </p:sp>
      <p:pic>
        <p:nvPicPr>
          <p:cNvPr id="675" name="Google Shape;675;p44"/>
          <p:cNvPicPr preferRelativeResize="0"/>
          <p:nvPr/>
        </p:nvPicPr>
        <p:blipFill rotWithShape="1">
          <a:blip r:embed="rId6">
            <a:alphaModFix/>
          </a:blip>
          <a:srcRect b="0" l="0" r="0" t="0"/>
          <a:stretch/>
        </p:blipFill>
        <p:spPr>
          <a:xfrm>
            <a:off x="1586120" y="1174993"/>
            <a:ext cx="3680838" cy="5029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76" name="Google Shape;676;p44"/>
          <p:cNvPicPr preferRelativeResize="0"/>
          <p:nvPr/>
        </p:nvPicPr>
        <p:blipFill rotWithShape="1">
          <a:blip r:embed="rId7">
            <a:alphaModFix/>
          </a:blip>
          <a:srcRect b="0" l="0" r="0" t="0"/>
          <a:stretch/>
        </p:blipFill>
        <p:spPr>
          <a:xfrm>
            <a:off x="5996630" y="1174357"/>
            <a:ext cx="3680838" cy="50298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A picture containing clock&#10;&#10;Description automatically generated" id="682" name="Google Shape;682;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3" name="Google Shape;683;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4" name="Google Shape;684;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5" name="Google Shape;685;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6" name="Google Shape;686;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Describe Plot</a:t>
            </a:r>
            <a:endParaRPr b="0" i="0" sz="1400" u="none" cap="none" strike="noStrike">
              <a:solidFill>
                <a:srgbClr val="000000"/>
              </a:solidFill>
              <a:latin typeface="Century Gothic"/>
              <a:ea typeface="Century Gothic"/>
              <a:cs typeface="Century Gothic"/>
              <a:sym typeface="Century Gothic"/>
            </a:endParaRPr>
          </a:p>
        </p:txBody>
      </p:sp>
      <p:sp>
        <p:nvSpPr>
          <p:cNvPr id="687" name="Google Shape;687;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688" name="Google Shape;688;p45"/>
          <p:cNvSpPr txBox="1"/>
          <p:nvPr/>
        </p:nvSpPr>
        <p:spPr>
          <a:xfrm>
            <a:off x="6289555" y="2412141"/>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89" name="Google Shape;689;p45"/>
          <p:cNvPicPr preferRelativeResize="0"/>
          <p:nvPr/>
        </p:nvPicPr>
        <p:blipFill rotWithShape="1">
          <a:blip r:embed="rId6">
            <a:alphaModFix/>
          </a:blip>
          <a:srcRect b="0" l="0" r="0" t="0"/>
          <a:stretch/>
        </p:blipFill>
        <p:spPr>
          <a:xfrm>
            <a:off x="1667205" y="1159009"/>
            <a:ext cx="3875407" cy="53472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descr="A picture containing clock&#10;&#10;Description automatically generated" id="695" name="Google Shape;695;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6" name="Google Shape;696;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7" name="Google Shape;697;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8" name="Google Shape;698;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9" name="Google Shape;699;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Read Like a Writer, Write Like a Reader</a:t>
            </a:r>
            <a:endParaRPr b="0" i="0" sz="3600" u="none" cap="none" strike="noStrike">
              <a:solidFill>
                <a:srgbClr val="000000"/>
              </a:solidFill>
              <a:latin typeface="Century Gothic"/>
              <a:ea typeface="Century Gothic"/>
              <a:cs typeface="Century Gothic"/>
              <a:sym typeface="Century Gothic"/>
            </a:endParaRPr>
          </a:p>
        </p:txBody>
      </p:sp>
      <p:sp>
        <p:nvSpPr>
          <p:cNvPr id="700" name="Google Shape;700;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sp>
        <p:nvSpPr>
          <p:cNvPr id="701" name="Google Shape;701;p46"/>
          <p:cNvSpPr txBox="1"/>
          <p:nvPr/>
        </p:nvSpPr>
        <p:spPr>
          <a:xfrm>
            <a:off x="7147209" y="2840681"/>
            <a:ext cx="351801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702" name="Google Shape;702;p46"/>
          <p:cNvPicPr preferRelativeResize="0"/>
          <p:nvPr/>
        </p:nvPicPr>
        <p:blipFill rotWithShape="1">
          <a:blip r:embed="rId6">
            <a:alphaModFix/>
          </a:blip>
          <a:srcRect b="0" l="0" r="0" t="0"/>
          <a:stretch/>
        </p:blipFill>
        <p:spPr>
          <a:xfrm>
            <a:off x="2468617" y="1242702"/>
            <a:ext cx="3953801" cy="52740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A picture containing clock&#10;&#10;Description automatically generated" id="708" name="Google Shape;708;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9" name="Google Shape;709;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0" name="Google Shape;710;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1" name="Google Shape;711;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2" name="Google Shape;712;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713" name="Google Shape;713;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714" name="Google Shape;714;p47"/>
          <p:cNvPicPr preferRelativeResize="0"/>
          <p:nvPr/>
        </p:nvPicPr>
        <p:blipFill rotWithShape="1">
          <a:blip r:embed="rId7">
            <a:alphaModFix/>
          </a:blip>
          <a:srcRect b="0" l="0" r="0" t="0"/>
          <a:stretch/>
        </p:blipFill>
        <p:spPr>
          <a:xfrm>
            <a:off x="1970932" y="1900773"/>
            <a:ext cx="1632717" cy="1840761"/>
          </a:xfrm>
          <a:prstGeom prst="rect">
            <a:avLst/>
          </a:prstGeom>
          <a:noFill/>
          <a:ln>
            <a:noFill/>
          </a:ln>
        </p:spPr>
      </p:pic>
      <p:pic>
        <p:nvPicPr>
          <p:cNvPr id="715" name="Google Shape;715;p47"/>
          <p:cNvPicPr preferRelativeResize="0"/>
          <p:nvPr/>
        </p:nvPicPr>
        <p:blipFill rotWithShape="1">
          <a:blip r:embed="rId8">
            <a:alphaModFix/>
          </a:blip>
          <a:srcRect b="0" l="0" r="0" t="0"/>
          <a:stretch/>
        </p:blipFill>
        <p:spPr>
          <a:xfrm>
            <a:off x="1970925" y="4124000"/>
            <a:ext cx="1632725" cy="1812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descr="A picture containing clock&#10;&#10;Description automatically generated" id="136" name="Google Shape;136;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7" name="Google Shape;137;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8" name="Google Shape;138;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9" name="Google Shape;139;p5"/>
          <p:cNvSpPr txBox="1"/>
          <p:nvPr/>
        </p:nvSpPr>
        <p:spPr>
          <a:xfrm>
            <a:off x="702604" y="1501656"/>
            <a:ext cx="10786791" cy="43755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You can </a:t>
            </a:r>
            <a:r>
              <a:rPr b="1" i="0" lang="en-US" sz="2000" u="none" cap="none" strike="noStrike">
                <a:solidFill>
                  <a:srgbClr val="000000"/>
                </a:solidFill>
                <a:highlight>
                  <a:srgbClr val="FFFF00"/>
                </a:highlight>
                <a:latin typeface="Century Gothic"/>
                <a:ea typeface="Century Gothic"/>
                <a:cs typeface="Century Gothic"/>
                <a:sym typeface="Century Gothic"/>
              </a:rPr>
              <a:t>create</a:t>
            </a:r>
            <a:r>
              <a:rPr b="0" i="0" lang="en-US" sz="2000" u="none" cap="none" strike="noStrike">
                <a:solidFill>
                  <a:srgbClr val="000000"/>
                </a:solidFill>
                <a:latin typeface="Century Gothic"/>
                <a:ea typeface="Century Gothic"/>
                <a:cs typeface="Century Gothic"/>
                <a:sym typeface="Century Gothic"/>
              </a:rPr>
              <a:t> an illustration using crayons.</a:t>
            </a:r>
            <a:endParaRPr b="0" i="1"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1"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is something you </a:t>
            </a:r>
            <a:r>
              <a:rPr b="1" i="0" lang="en-US" sz="2000" u="none" cap="none" strike="noStrike">
                <a:solidFill>
                  <a:srgbClr val="000000"/>
                </a:solidFill>
                <a:highlight>
                  <a:srgbClr val="FFFF00"/>
                </a:highlight>
                <a:latin typeface="Century Gothic"/>
                <a:ea typeface="Century Gothic"/>
                <a:cs typeface="Century Gothic"/>
                <a:sym typeface="Century Gothic"/>
              </a:rPr>
              <a:t>create</a:t>
            </a:r>
            <a:r>
              <a:rPr b="0" i="0" lang="en-US" sz="2000" u="none" cap="none" strike="noStrike">
                <a:solidFill>
                  <a:srgbClr val="000000"/>
                </a:solidFill>
                <a:latin typeface="Century Gothic"/>
                <a:ea typeface="Century Gothic"/>
                <a:cs typeface="Century Gothic"/>
                <a:sym typeface="Century Gothic"/>
              </a:rPr>
              <a:t> in art class</a:t>
            </a:r>
            <a:r>
              <a:rPr b="0" i="0" lang="en-US" sz="2000" u="none" cap="none" strike="noStrike">
                <a:solidFill>
                  <a:srgbClr val="000000"/>
                </a:solidFill>
                <a:latin typeface="Arial"/>
                <a:ea typeface="Arial"/>
                <a:cs typeface="Arial"/>
                <a:sym typeface="Arial"/>
              </a:rPr>
              <a:t>?</a:t>
            </a:r>
            <a:endParaRPr b="0" i="1" sz="20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r>
              <a:t/>
            </a:r>
            <a:endParaRPr b="0" i="1" sz="2000" u="sng"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1"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When you </a:t>
            </a:r>
            <a:r>
              <a:rPr b="1" i="0" lang="en-US" sz="2000" u="none" cap="none" strike="noStrike">
                <a:solidFill>
                  <a:srgbClr val="000000"/>
                </a:solidFill>
                <a:highlight>
                  <a:srgbClr val="FFFF00"/>
                </a:highlight>
                <a:latin typeface="Century Gothic"/>
                <a:ea typeface="Century Gothic"/>
                <a:cs typeface="Century Gothic"/>
                <a:sym typeface="Century Gothic"/>
              </a:rPr>
              <a:t>imagine</a:t>
            </a:r>
            <a:r>
              <a:rPr b="0" i="0" lang="en-US" sz="2000" u="none" cap="none" strike="noStrike">
                <a:solidFill>
                  <a:srgbClr val="000000"/>
                </a:solidFill>
                <a:highlight>
                  <a:srgbClr val="FFFF00"/>
                </a:highlight>
                <a:latin typeface="Century Gothic"/>
                <a:ea typeface="Century Gothic"/>
                <a:cs typeface="Century Gothic"/>
                <a:sym typeface="Century Gothic"/>
              </a:rPr>
              <a:t> </a:t>
            </a:r>
            <a:r>
              <a:rPr b="0" i="0" lang="en-US" sz="2000" u="none" cap="none" strike="noStrike">
                <a:solidFill>
                  <a:srgbClr val="000000"/>
                </a:solidFill>
                <a:latin typeface="Century Gothic"/>
                <a:ea typeface="Century Gothic"/>
                <a:cs typeface="Century Gothic"/>
                <a:sym typeface="Century Gothic"/>
              </a:rPr>
              <a:t>something, you picture it in your mind. </a:t>
            </a:r>
            <a:endParaRPr b="0" i="1"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1"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things or activities do you like to </a:t>
            </a:r>
            <a:r>
              <a:rPr b="1" i="0" lang="en-US" sz="2000" u="none" cap="none" strike="noStrike">
                <a:solidFill>
                  <a:srgbClr val="000000"/>
                </a:solidFill>
                <a:highlight>
                  <a:srgbClr val="FFFF00"/>
                </a:highlight>
                <a:latin typeface="Century Gothic"/>
                <a:ea typeface="Century Gothic"/>
                <a:cs typeface="Century Gothic"/>
                <a:sym typeface="Century Gothic"/>
              </a:rPr>
              <a:t>imagine</a:t>
            </a:r>
            <a:r>
              <a:rPr b="0" i="0" lang="en-US" sz="2000" u="none" cap="none" strike="noStrike">
                <a:solidFill>
                  <a:srgbClr val="000000"/>
                </a:solidFill>
                <a:latin typeface="Arial"/>
                <a:ea typeface="Arial"/>
                <a:cs typeface="Arial"/>
                <a:sym typeface="Arial"/>
              </a:rPr>
              <a:t>?</a:t>
            </a:r>
            <a:endParaRPr b="0" i="1" sz="20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br>
              <a:rPr b="0" i="0" lang="en-US" sz="2000" u="none" cap="none" strike="noStrike">
                <a:solidFill>
                  <a:schemeClr val="dk1"/>
                </a:solidFill>
                <a:latin typeface="Century Gothic"/>
                <a:ea typeface="Century Gothic"/>
                <a:cs typeface="Century Gothic"/>
                <a:sym typeface="Century Gothic"/>
              </a:rPr>
            </a:br>
            <a:r>
              <a:rPr b="0" i="1"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I </a:t>
            </a:r>
            <a:r>
              <a:rPr b="1" i="0" lang="en-US" sz="2000" u="none" cap="none" strike="noStrike">
                <a:solidFill>
                  <a:srgbClr val="000000"/>
                </a:solidFill>
                <a:highlight>
                  <a:srgbClr val="FFFF00"/>
                </a:highlight>
                <a:latin typeface="Century Gothic"/>
                <a:ea typeface="Century Gothic"/>
                <a:cs typeface="Century Gothic"/>
                <a:sym typeface="Century Gothic"/>
              </a:rPr>
              <a:t>suppose</a:t>
            </a:r>
            <a:r>
              <a:rPr b="0" i="0" lang="en-US" sz="2000" u="none" cap="none" strike="noStrike">
                <a:solidFill>
                  <a:srgbClr val="000000"/>
                </a:solidFill>
                <a:latin typeface="Century Gothic"/>
                <a:ea typeface="Century Gothic"/>
                <a:cs typeface="Century Gothic"/>
                <a:sym typeface="Century Gothic"/>
              </a:rPr>
              <a:t> it is a good idea to study hard for a test.</a:t>
            </a:r>
            <a:endParaRPr b="0" i="1"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2000"/>
              <a:buFont typeface="Arial"/>
              <a:buNone/>
            </a:pPr>
            <a:r>
              <a:rPr b="0" i="1"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do you </a:t>
            </a:r>
            <a:r>
              <a:rPr b="1" i="0" lang="en-US" sz="2000" u="none" cap="none" strike="noStrike">
                <a:solidFill>
                  <a:srgbClr val="000000"/>
                </a:solidFill>
                <a:highlight>
                  <a:srgbClr val="FFFF00"/>
                </a:highlight>
                <a:latin typeface="Century Gothic"/>
                <a:ea typeface="Century Gothic"/>
                <a:cs typeface="Century Gothic"/>
                <a:sym typeface="Century Gothic"/>
              </a:rPr>
              <a:t>suppose</a:t>
            </a:r>
            <a:r>
              <a:rPr b="0" i="0" lang="en-US" sz="2000" u="none" cap="none" strike="noStrike">
                <a:solidFill>
                  <a:srgbClr val="000000"/>
                </a:solidFill>
                <a:latin typeface="Century Gothic"/>
                <a:ea typeface="Century Gothic"/>
                <a:cs typeface="Century Gothic"/>
                <a:sym typeface="Century Gothic"/>
              </a:rPr>
              <a:t> the temperature is when it is snowing</a:t>
            </a:r>
            <a:r>
              <a:rPr b="0" i="0" lang="en-US" sz="2000" u="none" cap="none" strike="noStrike">
                <a:solidFill>
                  <a:srgbClr val="000000"/>
                </a:solidFill>
                <a:latin typeface="Arial"/>
                <a:ea typeface="Arial"/>
                <a:cs typeface="Arial"/>
                <a:sym typeface="Arial"/>
              </a:rPr>
              <a:t>? </a:t>
            </a:r>
            <a:endParaRPr b="0" i="1" sz="20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2000"/>
              <a:buFont typeface="Arial"/>
              <a:buNone/>
            </a:pPr>
            <a:br>
              <a:rPr b="0" i="0" lang="en-US" sz="2000" u="none" cap="none" strike="noStrike">
                <a:solidFill>
                  <a:schemeClr val="dk1"/>
                </a:solidFill>
                <a:latin typeface="Century Gothic"/>
                <a:ea typeface="Century Gothic"/>
                <a:cs typeface="Century Gothic"/>
                <a:sym typeface="Century Gothic"/>
              </a:rPr>
            </a:br>
            <a:r>
              <a:rPr b="0" i="1" lang="en-US" sz="2000" u="sng" cap="none" strike="noStrike">
                <a:solidFill>
                  <a:srgbClr val="000000"/>
                </a:solidFill>
                <a:latin typeface="Century Gothic"/>
                <a:ea typeface="Century Gothic"/>
                <a:cs typeface="Century Gothic"/>
                <a:sym typeface="Century Gothic"/>
              </a:rPr>
              <a:t>Expand</a:t>
            </a:r>
            <a:r>
              <a:rPr b="0" i="0" lang="en-US" sz="2000" u="none" cap="none" strike="noStrike">
                <a:solidFill>
                  <a:srgbClr val="000000"/>
                </a:solidFill>
                <a:latin typeface="Century Gothic"/>
                <a:ea typeface="Century Gothic"/>
                <a:cs typeface="Century Gothic"/>
                <a:sym typeface="Century Gothic"/>
              </a:rPr>
              <a:t>: If something is </a:t>
            </a:r>
            <a:r>
              <a:rPr b="1" i="0" lang="en-US" sz="2000" u="none" cap="none" strike="noStrike">
                <a:solidFill>
                  <a:srgbClr val="000000"/>
                </a:solidFill>
                <a:highlight>
                  <a:srgbClr val="FFFF00"/>
                </a:highlight>
                <a:latin typeface="Century Gothic"/>
                <a:ea typeface="Century Gothic"/>
                <a:cs typeface="Century Gothic"/>
                <a:sym typeface="Century Gothic"/>
              </a:rPr>
              <a:t>possible</a:t>
            </a:r>
            <a:r>
              <a:rPr b="0" i="0" lang="en-US" sz="2000" u="none" cap="none" strike="noStrike">
                <a:solidFill>
                  <a:srgbClr val="000000"/>
                </a:solidFill>
                <a:latin typeface="Century Gothic"/>
                <a:ea typeface="Century Gothic"/>
                <a:cs typeface="Century Gothic"/>
                <a:sym typeface="Century Gothic"/>
              </a:rPr>
              <a:t>, that means you are able to do it. </a:t>
            </a:r>
            <a:endParaRPr b="0" i="1" sz="2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0" i="1" lang="en-US" sz="2000" u="sng" cap="none" strike="noStrike">
                <a:solidFill>
                  <a:srgbClr val="000000"/>
                </a:solidFill>
                <a:latin typeface="Century Gothic"/>
                <a:ea typeface="Century Gothic"/>
                <a:cs typeface="Century Gothic"/>
                <a:sym typeface="Century Gothic"/>
              </a:rPr>
              <a:t>Ask</a:t>
            </a:r>
            <a:r>
              <a:rPr b="0" i="0" lang="en-US" sz="2000" u="none" cap="none" strike="noStrike">
                <a:solidFill>
                  <a:srgbClr val="000000"/>
                </a:solidFill>
                <a:latin typeface="Century Gothic"/>
                <a:ea typeface="Century Gothic"/>
                <a:cs typeface="Century Gothic"/>
                <a:sym typeface="Century Gothic"/>
              </a:rPr>
              <a:t>: What are some things that are and are not </a:t>
            </a:r>
            <a:r>
              <a:rPr b="1" i="0" lang="en-US" sz="2000" u="none" cap="none" strike="noStrike">
                <a:solidFill>
                  <a:srgbClr val="000000"/>
                </a:solidFill>
                <a:highlight>
                  <a:srgbClr val="FFFF00"/>
                </a:highlight>
                <a:latin typeface="Century Gothic"/>
                <a:ea typeface="Century Gothic"/>
                <a:cs typeface="Century Gothic"/>
                <a:sym typeface="Century Gothic"/>
              </a:rPr>
              <a:t>possible</a:t>
            </a:r>
            <a:r>
              <a:rPr b="0" i="0" lang="en-US" sz="2000" u="none" cap="none" strike="noStrike">
                <a:solidFill>
                  <a:srgbClr val="000000"/>
                </a:solidFill>
                <a:latin typeface="Century Gothic"/>
                <a:ea typeface="Century Gothic"/>
                <a:cs typeface="Century Gothic"/>
                <a:sym typeface="Century Gothic"/>
              </a:rPr>
              <a:t> for you to do right now</a:t>
            </a:r>
            <a:r>
              <a:rPr b="0" i="0" lang="en-US" sz="2000" u="none" cap="none" strike="noStrike">
                <a:solidFill>
                  <a:srgbClr val="000000"/>
                </a:solidFill>
                <a:latin typeface="Arial"/>
                <a:ea typeface="Arial"/>
                <a:cs typeface="Arial"/>
                <a:sym typeface="Arial"/>
              </a:rPr>
              <a:t>? </a:t>
            </a:r>
            <a:endParaRPr b="0" i="0" sz="2000" u="none" cap="none" strike="noStrike">
              <a:solidFill>
                <a:schemeClr val="dk1"/>
              </a:solidFill>
              <a:latin typeface="Arial"/>
              <a:ea typeface="Arial"/>
              <a:cs typeface="Arial"/>
              <a:sym typeface="Arial"/>
            </a:endParaRPr>
          </a:p>
        </p:txBody>
      </p:sp>
      <p:sp>
        <p:nvSpPr>
          <p:cNvPr id="140" name="Google Shape;140;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41" name="Google Shape;141;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42" name="Google Shape;142;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descr="A picture containing clock&#10;&#10;Description automatically generated" id="721" name="Google Shape;721;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2" name="Google Shape;722;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3" name="Google Shape;723;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4" name="Google Shape;724;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5" name="Google Shape;725;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sp>
        <p:nvSpPr>
          <p:cNvPr id="726" name="Google Shape;726;p48"/>
          <p:cNvSpPr txBox="1"/>
          <p:nvPr/>
        </p:nvSpPr>
        <p:spPr>
          <a:xfrm>
            <a:off x="1113025" y="1765597"/>
            <a:ext cx="93306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4000" u="none" cap="none" strike="noStrike">
                <a:solidFill>
                  <a:schemeClr val="dk1"/>
                </a:solidFill>
                <a:latin typeface="Century Gothic"/>
                <a:ea typeface="Century Gothic"/>
                <a:cs typeface="Century Gothic"/>
                <a:sym typeface="Century Gothic"/>
              </a:rPr>
              <a:t>Poems are:</a:t>
            </a:r>
            <a:endParaRPr b="1" i="0" sz="40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4000"/>
              <a:buFont typeface="Century Gothic"/>
              <a:buChar char="●"/>
            </a:pPr>
            <a:r>
              <a:rPr b="0" i="0" lang="en-US" sz="4000" u="none" cap="none" strike="noStrike">
                <a:solidFill>
                  <a:schemeClr val="dk1"/>
                </a:solidFill>
                <a:latin typeface="Century Gothic"/>
                <a:ea typeface="Century Gothic"/>
                <a:cs typeface="Century Gothic"/>
                <a:sym typeface="Century Gothic"/>
              </a:rPr>
              <a:t>organized into lines and stanzas.</a:t>
            </a:r>
            <a:endParaRPr b="0" i="0" sz="40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4000"/>
              <a:buFont typeface="Century Gothic"/>
              <a:buChar char="●"/>
            </a:pPr>
            <a:r>
              <a:rPr b="0" i="0" lang="en-US" sz="4000" u="none" cap="none" strike="noStrike">
                <a:solidFill>
                  <a:schemeClr val="dk1"/>
                </a:solidFill>
                <a:latin typeface="Century Gothic"/>
                <a:ea typeface="Century Gothic"/>
                <a:cs typeface="Century Gothic"/>
                <a:sym typeface="Century Gothic"/>
              </a:rPr>
              <a:t>sometimes written win the shape of the thing are about.</a:t>
            </a:r>
            <a:endParaRPr b="0" i="0" sz="40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4000"/>
              <a:buFont typeface="Century Gothic"/>
              <a:buChar char="●"/>
            </a:pPr>
            <a:r>
              <a:rPr b="0" i="0" lang="en-US" sz="4000" u="none" cap="none" strike="noStrike">
                <a:solidFill>
                  <a:schemeClr val="dk1"/>
                </a:solidFill>
                <a:latin typeface="Century Gothic"/>
                <a:ea typeface="Century Gothic"/>
                <a:cs typeface="Century Gothic"/>
                <a:sym typeface="Century Gothic"/>
              </a:rPr>
              <a:t>sometimes written with no punctuation.</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clock&#10;&#10;Description automatically generated" id="732" name="Google Shape;732;g1d16a0ff962_1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33" name="Google Shape;733;g1d16a0ff962_1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34" name="Google Shape;734;g1d16a0ff962_1_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35" name="Google Shape;735;g1d16a0ff962_1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36" name="Google Shape;736;g1d16a0ff962_1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Poetry</a:t>
            </a:r>
            <a:endParaRPr b="0" i="0" sz="1400" u="none" cap="none" strike="noStrike">
              <a:solidFill>
                <a:srgbClr val="000000"/>
              </a:solidFill>
              <a:latin typeface="Century Gothic"/>
              <a:ea typeface="Century Gothic"/>
              <a:cs typeface="Century Gothic"/>
              <a:sym typeface="Century Gothic"/>
            </a:endParaRPr>
          </a:p>
        </p:txBody>
      </p:sp>
      <p:sp>
        <p:nvSpPr>
          <p:cNvPr id="737" name="Google Shape;737;g1d16a0ff962_1_0"/>
          <p:cNvSpPr txBox="1"/>
          <p:nvPr/>
        </p:nvSpPr>
        <p:spPr>
          <a:xfrm>
            <a:off x="1113025" y="1765597"/>
            <a:ext cx="9330600" cy="37866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4000"/>
              <a:buFont typeface="Century Gothic"/>
              <a:buChar char="●"/>
            </a:pPr>
            <a:r>
              <a:rPr b="0" i="0" lang="en-US" sz="4000" u="none" cap="none" strike="noStrike">
                <a:solidFill>
                  <a:schemeClr val="dk1"/>
                </a:solidFill>
                <a:latin typeface="Century Gothic"/>
                <a:ea typeface="Century Gothic"/>
                <a:cs typeface="Century Gothic"/>
                <a:sym typeface="Century Gothic"/>
              </a:rPr>
              <a:t>Is this a poem</a:t>
            </a:r>
            <a:r>
              <a:rPr b="0" i="0" lang="en-US" sz="4000" u="none" cap="none" strike="noStrike">
                <a:solidFill>
                  <a:schemeClr val="dk1"/>
                </a:solidFill>
                <a:latin typeface="Arial"/>
                <a:ea typeface="Arial"/>
                <a:cs typeface="Arial"/>
                <a:sym typeface="Arial"/>
              </a:rPr>
              <a:t>?</a:t>
            </a:r>
            <a:endParaRPr b="0" i="0" sz="40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4000"/>
              <a:buFont typeface="Century Gothic"/>
              <a:buChar char="●"/>
            </a:pPr>
            <a:r>
              <a:rPr b="0" i="0" lang="en-US" sz="4000" u="none" cap="none" strike="noStrike">
                <a:solidFill>
                  <a:schemeClr val="dk1"/>
                </a:solidFill>
                <a:latin typeface="Century Gothic"/>
                <a:ea typeface="Century Gothic"/>
                <a:cs typeface="Century Gothic"/>
                <a:sym typeface="Century Gothic"/>
              </a:rPr>
              <a:t>Tell me about the punctuation in this poem.</a:t>
            </a:r>
            <a:endParaRPr b="0" i="0" sz="40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4000"/>
              <a:buFont typeface="Century Gothic"/>
              <a:buChar char="●"/>
            </a:pPr>
            <a:r>
              <a:rPr b="0" i="0" lang="en-US" sz="4000" u="none" cap="none" strike="noStrike">
                <a:solidFill>
                  <a:schemeClr val="dk1"/>
                </a:solidFill>
                <a:latin typeface="Century Gothic"/>
                <a:ea typeface="Century Gothic"/>
                <a:cs typeface="Century Gothic"/>
                <a:sym typeface="Century Gothic"/>
              </a:rPr>
              <a:t>Does this poem have a special shape</a:t>
            </a:r>
            <a:r>
              <a:rPr b="0" i="0" lang="en-US" sz="4000" u="none" cap="none" strike="noStrike">
                <a:solidFill>
                  <a:schemeClr val="dk1"/>
                </a:solidFill>
                <a:latin typeface="Arial"/>
                <a:ea typeface="Arial"/>
                <a:cs typeface="Arial"/>
                <a:sym typeface="Arial"/>
              </a:rPr>
              <a:t>?</a:t>
            </a:r>
            <a:endParaRPr b="0" i="0" sz="4000" u="none" cap="none" strike="noStrike">
              <a:solidFill>
                <a:schemeClr val="dk1"/>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4000"/>
              <a:buFont typeface="Century Gothic"/>
              <a:buChar char="●"/>
            </a:pPr>
            <a:r>
              <a:rPr b="0" i="0" lang="en-US" sz="4000" u="none" cap="none" strike="noStrike">
                <a:solidFill>
                  <a:schemeClr val="dk1"/>
                </a:solidFill>
                <a:latin typeface="Century Gothic"/>
                <a:ea typeface="Century Gothic"/>
                <a:cs typeface="Century Gothic"/>
                <a:sym typeface="Century Gothic"/>
              </a:rPr>
              <a:t>What is the poem about</a:t>
            </a:r>
            <a:r>
              <a:rPr b="0" i="0" lang="en-US" sz="4000" u="none" cap="none" strike="noStrike">
                <a:solidFill>
                  <a:schemeClr val="dk1"/>
                </a:solidFill>
                <a:latin typeface="Arial"/>
                <a:ea typeface="Arial"/>
                <a:cs typeface="Arial"/>
                <a:sym typeface="Arial"/>
              </a:rPr>
              <a:t>?</a:t>
            </a:r>
            <a:endParaRPr b="0" i="0" sz="4000" u="none" cap="none"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descr="A picture containing clock&#10;&#10;Description automatically generated" id="743" name="Google Shape;743;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4" name="Google Shape;744;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5" name="Google Shape;745;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6" name="Google Shape;746;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7" name="Google Shape;747;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48" name="Google Shape;748;p49"/>
          <p:cNvSpPr txBox="1"/>
          <p:nvPr/>
        </p:nvSpPr>
        <p:spPr>
          <a:xfrm>
            <a:off x="847294" y="2503961"/>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Explain</a:t>
            </a:r>
            <a:r>
              <a:rPr b="0" i="0" lang="en-US" sz="3200" u="none" cap="none" strike="noStrike">
                <a:solidFill>
                  <a:schemeClr val="dk1"/>
                </a:solidFill>
                <a:latin typeface="Century Gothic"/>
                <a:ea typeface="Century Gothic"/>
                <a:cs typeface="Century Gothic"/>
                <a:sym typeface="Century Gothic"/>
              </a:rPr>
              <a:t> the structure of the poem you read. </a:t>
            </a:r>
            <a:endParaRPr b="0" i="0" sz="3200" u="none" cap="none" strike="noStrike">
              <a:solidFill>
                <a:schemeClr val="dk1"/>
              </a:solidFill>
              <a:latin typeface="Century Gothic"/>
              <a:ea typeface="Century Gothic"/>
              <a:cs typeface="Century Gothic"/>
              <a:sym typeface="Century Gothic"/>
            </a:endParaRPr>
          </a:p>
        </p:txBody>
      </p:sp>
      <p:sp>
        <p:nvSpPr>
          <p:cNvPr id="749" name="Google Shape;749;p49"/>
          <p:cNvSpPr txBox="1"/>
          <p:nvPr/>
        </p:nvSpPr>
        <p:spPr>
          <a:xfrm>
            <a:off x="847294" y="3816915"/>
            <a:ext cx="854815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continue </a:t>
            </a:r>
            <a:r>
              <a:rPr b="1" i="0" lang="en-US" sz="3200" u="none" cap="none" strike="noStrike">
                <a:solidFill>
                  <a:schemeClr val="dk1"/>
                </a:solidFill>
                <a:latin typeface="Century Gothic"/>
                <a:ea typeface="Century Gothic"/>
                <a:cs typeface="Century Gothic"/>
                <a:sym typeface="Century Gothic"/>
              </a:rPr>
              <a:t>to work </a:t>
            </a:r>
            <a:r>
              <a:rPr b="0" i="0" lang="en-US" sz="3200" u="none" cap="none" strike="noStrike">
                <a:solidFill>
                  <a:schemeClr val="dk1"/>
                </a:solidFill>
                <a:latin typeface="Century Gothic"/>
                <a:ea typeface="Century Gothic"/>
                <a:cs typeface="Century Gothic"/>
                <a:sym typeface="Century Gothic"/>
              </a:rPr>
              <a:t>on your poem.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50" name="Google Shape;750;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descr="A picture containing clock&#10;&#10;Description automatically generated" id="756" name="Google Shape;756;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7" name="Google Shape;757;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8" name="Google Shape;758;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9" name="Google Shape;759;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0" name="Google Shape;760;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761" name="Google Shape;761;p50"/>
          <p:cNvSpPr txBox="1"/>
          <p:nvPr/>
        </p:nvSpPr>
        <p:spPr>
          <a:xfrm>
            <a:off x="598864" y="248684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whale</a:t>
            </a:r>
            <a:endParaRPr b="0" i="0" sz="1400" u="none" cap="none" strike="noStrike">
              <a:solidFill>
                <a:srgbClr val="000000"/>
              </a:solidFill>
              <a:latin typeface="Century Gothic"/>
              <a:ea typeface="Century Gothic"/>
              <a:cs typeface="Century Gothic"/>
              <a:sym typeface="Century Gothic"/>
            </a:endParaRPr>
          </a:p>
        </p:txBody>
      </p:sp>
      <p:sp>
        <p:nvSpPr>
          <p:cNvPr id="762" name="Google Shape;762;p50"/>
          <p:cNvSpPr txBox="1"/>
          <p:nvPr/>
        </p:nvSpPr>
        <p:spPr>
          <a:xfrm>
            <a:off x="4152460" y="24317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catch</a:t>
            </a:r>
            <a:endParaRPr b="0" i="0" sz="1400" u="none" cap="none" strike="noStrike">
              <a:solidFill>
                <a:srgbClr val="000000"/>
              </a:solidFill>
              <a:latin typeface="Century Gothic"/>
              <a:ea typeface="Century Gothic"/>
              <a:cs typeface="Century Gothic"/>
              <a:sym typeface="Century Gothic"/>
            </a:endParaRPr>
          </a:p>
        </p:txBody>
      </p:sp>
      <p:sp>
        <p:nvSpPr>
          <p:cNvPr id="763" name="Google Shape;763;p50"/>
          <p:cNvSpPr txBox="1"/>
          <p:nvPr/>
        </p:nvSpPr>
        <p:spPr>
          <a:xfrm>
            <a:off x="7745097" y="243171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inch</a:t>
            </a:r>
            <a:endParaRPr b="0" i="0" sz="1400" u="none" cap="none" strike="noStrike">
              <a:solidFill>
                <a:srgbClr val="000000"/>
              </a:solidFill>
              <a:latin typeface="Century Gothic"/>
              <a:ea typeface="Century Gothic"/>
              <a:cs typeface="Century Gothic"/>
              <a:sym typeface="Century Gothic"/>
            </a:endParaRPr>
          </a:p>
        </p:txBody>
      </p:sp>
      <p:sp>
        <p:nvSpPr>
          <p:cNvPr id="764" name="Google Shape;764;p50"/>
          <p:cNvSpPr txBox="1"/>
          <p:nvPr/>
        </p:nvSpPr>
        <p:spPr>
          <a:xfrm>
            <a:off x="7745097" y="408713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check</a:t>
            </a:r>
            <a:endParaRPr b="0" i="0" sz="1400" u="none" cap="none" strike="noStrike">
              <a:solidFill>
                <a:srgbClr val="000000"/>
              </a:solidFill>
              <a:latin typeface="Century Gothic"/>
              <a:ea typeface="Century Gothic"/>
              <a:cs typeface="Century Gothic"/>
              <a:sym typeface="Century Gothic"/>
            </a:endParaRPr>
          </a:p>
        </p:txBody>
      </p:sp>
      <p:sp>
        <p:nvSpPr>
          <p:cNvPr id="765" name="Google Shape;765;p50"/>
          <p:cNvSpPr txBox="1"/>
          <p:nvPr/>
        </p:nvSpPr>
        <p:spPr>
          <a:xfrm>
            <a:off x="626253" y="408713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which</a:t>
            </a:r>
            <a:endParaRPr b="0" i="0" sz="1400" u="none" cap="none" strike="noStrike">
              <a:solidFill>
                <a:srgbClr val="000000"/>
              </a:solidFill>
              <a:latin typeface="Century Gothic"/>
              <a:ea typeface="Century Gothic"/>
              <a:cs typeface="Century Gothic"/>
              <a:sym typeface="Century Gothic"/>
            </a:endParaRPr>
          </a:p>
        </p:txBody>
      </p:sp>
      <p:sp>
        <p:nvSpPr>
          <p:cNvPr id="766" name="Google Shape;766;p50"/>
          <p:cNvSpPr txBox="1"/>
          <p:nvPr/>
        </p:nvSpPr>
        <p:spPr>
          <a:xfrm>
            <a:off x="4185675" y="408713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match</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icture containing clock&#10;&#10;Description automatically generated" id="772" name="Google Shape;772;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3" name="Google Shape;773;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4" name="Google Shape;774;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5" name="Google Shape;775;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6" name="Google Shape;776;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77" name="Google Shape;777;p51"/>
          <p:cNvSpPr txBox="1"/>
          <p:nvPr/>
        </p:nvSpPr>
        <p:spPr>
          <a:xfrm>
            <a:off x="995894" y="2115073"/>
            <a:ext cx="939063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We will </a:t>
            </a:r>
            <a:r>
              <a:rPr b="1" i="0" lang="en-US" sz="3200" u="none" cap="none" strike="noStrike">
                <a:solidFill>
                  <a:schemeClr val="dk1"/>
                </a:solidFill>
                <a:latin typeface="Century Gothic"/>
                <a:ea typeface="Century Gothic"/>
                <a:cs typeface="Century Gothic"/>
                <a:sym typeface="Century Gothic"/>
              </a:rPr>
              <a:t>name</a:t>
            </a:r>
            <a:r>
              <a:rPr b="0" i="0" lang="en-US" sz="3200" u="none" cap="none" strike="noStrike">
                <a:solidFill>
                  <a:schemeClr val="dk1"/>
                </a:solidFill>
                <a:latin typeface="Century Gothic"/>
                <a:ea typeface="Century Gothic"/>
                <a:cs typeface="Century Gothic"/>
                <a:sym typeface="Century Gothic"/>
              </a:rPr>
              <a:t> items in our classroom that are nouns. </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Then we will </a:t>
            </a: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items that are singular and items that are plural.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pic>
        <p:nvPicPr>
          <p:cNvPr descr="A picture containing drawing, lamp&#10;&#10;Description automatically generated" id="783" name="Google Shape;783;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84" name="Google Shape;784;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85" name="Google Shape;785;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86" name="Google Shape;786;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87" name="Google Shape;787;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88" name="Google Shape;788;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descr="A picture containing clock&#10;&#10;Description automatically generated" id="794" name="Google Shape;794;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5" name="Google Shape;795;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6" name="Google Shape;796;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7" name="Google Shape;797;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8" name="Google Shape;798;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99" name="Google Shape;799;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 20</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800" name="Google Shape;800;p53"/>
          <p:cNvPicPr preferRelativeResize="0"/>
          <p:nvPr/>
        </p:nvPicPr>
        <p:blipFill rotWithShape="1">
          <a:blip r:embed="rId6">
            <a:alphaModFix/>
          </a:blip>
          <a:srcRect b="0" l="0" r="0" t="0"/>
          <a:stretch/>
        </p:blipFill>
        <p:spPr>
          <a:xfrm>
            <a:off x="305103" y="5046320"/>
            <a:ext cx="3825478" cy="526884"/>
          </a:xfrm>
          <a:prstGeom prst="rect">
            <a:avLst/>
          </a:prstGeom>
          <a:noFill/>
          <a:ln>
            <a:noFill/>
          </a:ln>
        </p:spPr>
      </p:pic>
      <p:sp>
        <p:nvSpPr>
          <p:cNvPr id="801" name="Google Shape;801;p53"/>
          <p:cNvSpPr txBox="1"/>
          <p:nvPr/>
        </p:nvSpPr>
        <p:spPr>
          <a:xfrm>
            <a:off x="600676" y="5466388"/>
            <a:ext cx="1009264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19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802" name="Google Shape;802;p53"/>
          <p:cNvSpPr txBox="1"/>
          <p:nvPr/>
        </p:nvSpPr>
        <p:spPr>
          <a:xfrm>
            <a:off x="468218" y="1382150"/>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she will</a:t>
            </a:r>
            <a:endParaRPr b="0" i="0" sz="1400" u="none" cap="none" strike="noStrike">
              <a:solidFill>
                <a:srgbClr val="000000"/>
              </a:solidFill>
              <a:latin typeface="Century Gothic"/>
              <a:ea typeface="Century Gothic"/>
              <a:cs typeface="Century Gothic"/>
              <a:sym typeface="Century Gothic"/>
            </a:endParaRPr>
          </a:p>
        </p:txBody>
      </p:sp>
      <p:sp>
        <p:nvSpPr>
          <p:cNvPr id="803" name="Google Shape;803;p53"/>
          <p:cNvSpPr txBox="1"/>
          <p:nvPr/>
        </p:nvSpPr>
        <p:spPr>
          <a:xfrm>
            <a:off x="490316" y="3799458"/>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shell</a:t>
            </a:r>
            <a:endParaRPr b="0" i="0" sz="1400" u="none" cap="none" strike="noStrike">
              <a:solidFill>
                <a:srgbClr val="000000"/>
              </a:solidFill>
              <a:latin typeface="Century Gothic"/>
              <a:ea typeface="Century Gothic"/>
              <a:cs typeface="Century Gothic"/>
              <a:sym typeface="Century Gothic"/>
            </a:endParaRPr>
          </a:p>
        </p:txBody>
      </p:sp>
      <p:pic>
        <p:nvPicPr>
          <p:cNvPr id="804" name="Google Shape;804;p53"/>
          <p:cNvPicPr preferRelativeResize="0"/>
          <p:nvPr/>
        </p:nvPicPr>
        <p:blipFill rotWithShape="1">
          <a:blip r:embed="rId7">
            <a:alphaModFix/>
          </a:blip>
          <a:srcRect b="0" l="0" r="0" t="0"/>
          <a:stretch/>
        </p:blipFill>
        <p:spPr>
          <a:xfrm>
            <a:off x="4665316" y="1382150"/>
            <a:ext cx="2861366" cy="39027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05" name="Google Shape;805;p53"/>
          <p:cNvPicPr preferRelativeResize="0"/>
          <p:nvPr/>
        </p:nvPicPr>
        <p:blipFill rotWithShape="1">
          <a:blip r:embed="rId8">
            <a:alphaModFix/>
          </a:blip>
          <a:srcRect b="0" l="0" r="0" t="0"/>
          <a:stretch/>
        </p:blipFill>
        <p:spPr>
          <a:xfrm>
            <a:off x="7738574" y="1353588"/>
            <a:ext cx="2921967" cy="39597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06" name="Google Shape;806;p53"/>
          <p:cNvSpPr txBox="1"/>
          <p:nvPr/>
        </p:nvSpPr>
        <p:spPr>
          <a:xfrm>
            <a:off x="476094" y="2590804"/>
            <a:ext cx="2614570"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icture containing clock&#10;&#10;Description automatically generated" id="812" name="Google Shape;812;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3" name="Google Shape;813;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4" name="Google Shape;814;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5" name="Google Shape;815;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6" name="Google Shape;816;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sp>
        <p:nvSpPr>
          <p:cNvPr id="818" name="Google Shape;818;p54"/>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“Can Phil Help</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819" name="Google Shape;819;p54"/>
          <p:cNvPicPr preferRelativeResize="0"/>
          <p:nvPr/>
        </p:nvPicPr>
        <p:blipFill rotWithShape="1">
          <a:blip r:embed="rId6">
            <a:alphaModFix/>
          </a:blip>
          <a:srcRect b="0" l="0" r="0" t="0"/>
          <a:stretch/>
        </p:blipFill>
        <p:spPr>
          <a:xfrm>
            <a:off x="1853538" y="1164362"/>
            <a:ext cx="3954843" cy="54180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descr="A picture containing clock&#10;&#10;Description automatically generated" id="825" name="Google Shape;825;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6" name="Google Shape;826;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7" name="Google Shape;827;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8" name="Google Shape;828;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9" name="Google Shape;829;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830" name="Google Shape;830;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22,23</a:t>
            </a:r>
            <a:endParaRPr b="0" i="0" sz="1400" u="none" cap="none" strike="noStrike">
              <a:solidFill>
                <a:srgbClr val="000000"/>
              </a:solidFill>
              <a:latin typeface="Century Gothic"/>
              <a:ea typeface="Century Gothic"/>
              <a:cs typeface="Century Gothic"/>
              <a:sym typeface="Century Gothic"/>
            </a:endParaRPr>
          </a:p>
        </p:txBody>
      </p:sp>
      <p:pic>
        <p:nvPicPr>
          <p:cNvPr id="831" name="Google Shape;831;p55"/>
          <p:cNvPicPr preferRelativeResize="0"/>
          <p:nvPr/>
        </p:nvPicPr>
        <p:blipFill rotWithShape="1">
          <a:blip r:embed="rId6">
            <a:alphaModFix/>
          </a:blip>
          <a:srcRect b="0" l="0" r="0" t="0"/>
          <a:stretch/>
        </p:blipFill>
        <p:spPr>
          <a:xfrm>
            <a:off x="1662310" y="1139629"/>
            <a:ext cx="7532333" cy="51149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A picture containing clock&#10;&#10;Description automatically generated" id="837" name="Google Shape;837;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8" name="Google Shape;838;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9" name="Google Shape;839;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0" name="Google Shape;840;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1" name="Google Shape;841;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600">
                <a:solidFill>
                  <a:schemeClr val="lt1"/>
                </a:solidFill>
                <a:latin typeface="Century Gothic"/>
                <a:ea typeface="Century Gothic"/>
                <a:cs typeface="Century Gothic"/>
                <a:sym typeface="Century Gothic"/>
              </a:rPr>
              <a:t>   </a:t>
            </a:r>
            <a:r>
              <a:rPr b="0" i="0" lang="en-US" sz="3600" u="none" cap="none" strike="noStrike">
                <a:solidFill>
                  <a:schemeClr val="lt1"/>
                </a:solidFill>
                <a:latin typeface="Century Gothic"/>
                <a:ea typeface="Century Gothic"/>
                <a:cs typeface="Century Gothic"/>
                <a:sym typeface="Century Gothic"/>
              </a:rPr>
              <a:t>Correct and Confirm Predictions</a:t>
            </a:r>
            <a:endParaRPr b="0" i="0" sz="3600" u="none" cap="none" strike="noStrike">
              <a:solidFill>
                <a:srgbClr val="000000"/>
              </a:solidFill>
              <a:latin typeface="Century Gothic"/>
              <a:ea typeface="Century Gothic"/>
              <a:cs typeface="Century Gothic"/>
              <a:sym typeface="Century Gothic"/>
            </a:endParaRPr>
          </a:p>
        </p:txBody>
      </p:sp>
      <p:sp>
        <p:nvSpPr>
          <p:cNvPr id="842" name="Google Shape;842;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27</a:t>
            </a:r>
            <a:endParaRPr b="0" i="0" sz="1400" u="none" cap="none" strike="noStrike">
              <a:solidFill>
                <a:srgbClr val="000000"/>
              </a:solidFill>
              <a:latin typeface="Century Gothic"/>
              <a:ea typeface="Century Gothic"/>
              <a:cs typeface="Century Gothic"/>
              <a:sym typeface="Century Gothic"/>
            </a:endParaRPr>
          </a:p>
        </p:txBody>
      </p:sp>
      <p:sp>
        <p:nvSpPr>
          <p:cNvPr id="843" name="Google Shape;843;p56"/>
          <p:cNvSpPr txBox="1"/>
          <p:nvPr/>
        </p:nvSpPr>
        <p:spPr>
          <a:xfrm>
            <a:off x="5613133" y="2282387"/>
            <a:ext cx="6100762" cy="2677616"/>
          </a:xfrm>
          <a:prstGeom prst="rect">
            <a:avLst/>
          </a:prstGeom>
          <a:noFill/>
          <a:ln>
            <a:noFill/>
          </a:ln>
        </p:spPr>
        <p:txBody>
          <a:bodyPr anchorCtr="0" anchor="t" bIns="45700" lIns="91425" spcFirstLastPara="1" rIns="91425" wrap="square" tIns="45700">
            <a:spAutoFit/>
          </a:bodyPr>
          <a:lstStyle/>
          <a:p>
            <a:pPr indent="-457200" lvl="0" marL="762000" marR="0" rtl="0" algn="l">
              <a:lnSpc>
                <a:spcPct val="100000"/>
              </a:lnSpc>
              <a:spcBef>
                <a:spcPts val="0"/>
              </a:spcBef>
              <a:spcAft>
                <a:spcPts val="0"/>
              </a:spcAft>
              <a:buClr>
                <a:srgbClr val="000000"/>
              </a:buClr>
              <a:buSzPts val="2400"/>
              <a:buFont typeface="Calibri"/>
              <a:buAutoNum type="arabicPeriod"/>
            </a:pPr>
            <a:r>
              <a:rPr b="1" i="0" lang="en-US" sz="2400" u="none" cap="none" strike="noStrike">
                <a:solidFill>
                  <a:srgbClr val="000000"/>
                </a:solidFill>
                <a:latin typeface="Century Gothic"/>
                <a:ea typeface="Century Gothic"/>
                <a:cs typeface="Century Gothic"/>
                <a:sym typeface="Century Gothic"/>
              </a:rPr>
              <a:t>Identify</a:t>
            </a:r>
            <a:r>
              <a:rPr b="0" i="0" lang="en-US" sz="2400" u="none" cap="none" strike="noStrike">
                <a:solidFill>
                  <a:srgbClr val="000000"/>
                </a:solidFill>
                <a:latin typeface="Century Gothic"/>
                <a:ea typeface="Century Gothic"/>
                <a:cs typeface="Century Gothic"/>
                <a:sym typeface="Century Gothic"/>
              </a:rPr>
              <a:t> the genre of the text.</a:t>
            </a:r>
            <a:endParaRPr b="0" i="0" sz="1400" u="none" cap="none" strike="noStrike">
              <a:solidFill>
                <a:srgbClr val="000000"/>
              </a:solidFill>
              <a:latin typeface="Century Gothic"/>
              <a:ea typeface="Century Gothic"/>
              <a:cs typeface="Century Gothic"/>
              <a:sym typeface="Century Gothic"/>
            </a:endParaRPr>
          </a:p>
          <a:p>
            <a:pPr indent="-457200" lvl="0" marL="762000" marR="0" rtl="0" algn="l">
              <a:lnSpc>
                <a:spcPct val="100000"/>
              </a:lnSpc>
              <a:spcBef>
                <a:spcPts val="0"/>
              </a:spcBef>
              <a:spcAft>
                <a:spcPts val="0"/>
              </a:spcAft>
              <a:buClr>
                <a:srgbClr val="000000"/>
              </a:buClr>
              <a:buSzPts val="2400"/>
              <a:buFont typeface="Calibri"/>
              <a:buAutoNum type="arabicPeriod"/>
            </a:pPr>
            <a:r>
              <a:rPr b="0" i="0" lang="en-US" sz="2400" u="none" cap="none" strike="noStrike">
                <a:solidFill>
                  <a:srgbClr val="000000"/>
                </a:solidFill>
                <a:latin typeface="Century Gothic"/>
                <a:ea typeface="Century Gothic"/>
                <a:cs typeface="Century Gothic"/>
                <a:sym typeface="Century Gothic"/>
              </a:rPr>
              <a:t>As you read,</a:t>
            </a:r>
            <a:r>
              <a:rPr b="1" i="0" lang="en-US" sz="2400" u="none" cap="none" strike="noStrike">
                <a:solidFill>
                  <a:srgbClr val="000000"/>
                </a:solidFill>
                <a:latin typeface="Century Gothic"/>
                <a:ea typeface="Century Gothic"/>
                <a:cs typeface="Century Gothic"/>
                <a:sym typeface="Century Gothic"/>
              </a:rPr>
              <a:t> look for </a:t>
            </a:r>
            <a:r>
              <a:rPr b="0" i="0" lang="en-US" sz="2400" u="none" cap="none" strike="noStrike">
                <a:solidFill>
                  <a:srgbClr val="000000"/>
                </a:solidFill>
                <a:latin typeface="Century Gothic"/>
                <a:ea typeface="Century Gothic"/>
                <a:cs typeface="Century Gothic"/>
                <a:sym typeface="Century Gothic"/>
              </a:rPr>
              <a:t>characteristics of the genre to tell if your prediction is right.</a:t>
            </a:r>
            <a:endParaRPr b="0" i="0" sz="1400" u="none" cap="none" strike="noStrike">
              <a:solidFill>
                <a:srgbClr val="000000"/>
              </a:solidFill>
              <a:latin typeface="Century Gothic"/>
              <a:ea typeface="Century Gothic"/>
              <a:cs typeface="Century Gothic"/>
              <a:sym typeface="Century Gothic"/>
            </a:endParaRPr>
          </a:p>
          <a:p>
            <a:pPr indent="-457200" lvl="0" marL="762000" marR="0" rtl="0" algn="l">
              <a:lnSpc>
                <a:spcPct val="100000"/>
              </a:lnSpc>
              <a:spcBef>
                <a:spcPts val="0"/>
              </a:spcBef>
              <a:spcAft>
                <a:spcPts val="0"/>
              </a:spcAft>
              <a:buClr>
                <a:srgbClr val="000000"/>
              </a:buClr>
              <a:buSzPts val="2400"/>
              <a:buFont typeface="Calibri"/>
              <a:buAutoNum type="arabicPeriod"/>
            </a:pPr>
            <a:r>
              <a:rPr b="1" i="0" lang="en-US" sz="2400" u="none" cap="none" strike="noStrike">
                <a:solidFill>
                  <a:srgbClr val="000000"/>
                </a:solidFill>
                <a:latin typeface="Century Gothic"/>
                <a:ea typeface="Century Gothic"/>
                <a:cs typeface="Century Gothic"/>
                <a:sym typeface="Century Gothic"/>
              </a:rPr>
              <a:t>Correct </a:t>
            </a:r>
            <a:r>
              <a:rPr b="0" i="0" lang="en-US" sz="2400" u="none" cap="none" strike="noStrike">
                <a:solidFill>
                  <a:srgbClr val="000000"/>
                </a:solidFill>
                <a:latin typeface="Century Gothic"/>
                <a:ea typeface="Century Gothic"/>
                <a:cs typeface="Century Gothic"/>
                <a:sym typeface="Century Gothic"/>
              </a:rPr>
              <a:t>or</a:t>
            </a:r>
            <a:r>
              <a:rPr b="1" i="0" lang="en-US" sz="2400" u="none" cap="none" strike="noStrike">
                <a:solidFill>
                  <a:srgbClr val="000000"/>
                </a:solidFill>
                <a:latin typeface="Century Gothic"/>
                <a:ea typeface="Century Gothic"/>
                <a:cs typeface="Century Gothic"/>
                <a:sym typeface="Century Gothic"/>
              </a:rPr>
              <a:t> Change </a:t>
            </a:r>
            <a:r>
              <a:rPr b="0" i="0" lang="en-US" sz="2400" u="none" cap="none" strike="noStrike">
                <a:solidFill>
                  <a:srgbClr val="000000"/>
                </a:solidFill>
                <a:latin typeface="Century Gothic"/>
                <a:ea typeface="Century Gothic"/>
                <a:cs typeface="Century Gothic"/>
                <a:sym typeface="Century Gothic"/>
              </a:rPr>
              <a:t>your prediction based on what you learn as you read.</a:t>
            </a:r>
            <a:endParaRPr b="0" i="0" sz="1400" u="none" cap="none" strike="noStrike">
              <a:solidFill>
                <a:srgbClr val="000000"/>
              </a:solidFill>
              <a:latin typeface="Century Gothic"/>
              <a:ea typeface="Century Gothic"/>
              <a:cs typeface="Century Gothic"/>
              <a:sym typeface="Century Gothic"/>
            </a:endParaRPr>
          </a:p>
        </p:txBody>
      </p:sp>
      <p:pic>
        <p:nvPicPr>
          <p:cNvPr id="844" name="Google Shape;844;p56"/>
          <p:cNvPicPr preferRelativeResize="0"/>
          <p:nvPr/>
        </p:nvPicPr>
        <p:blipFill rotWithShape="1">
          <a:blip r:embed="rId6">
            <a:alphaModFix/>
          </a:blip>
          <a:srcRect b="0" l="0" r="0" t="0"/>
          <a:stretch/>
        </p:blipFill>
        <p:spPr>
          <a:xfrm>
            <a:off x="1608238" y="1172947"/>
            <a:ext cx="4004895" cy="54135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A picture containing drawing, lamp&#10;&#10;Description automatically generated" id="147" name="Google Shape;14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8" name="Google Shape;14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9" name="Google Shape;14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50" name="Google Shape;15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51" name="Google Shape;15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52" name="Google Shape;15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descr="A picture containing clock&#10;&#10;Description automatically generated" id="850" name="Google Shape;850;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1" name="Google Shape;851;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2" name="Google Shape;852;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3" name="Google Shape;853;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4" name="Google Shape;854;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200">
                <a:solidFill>
                  <a:schemeClr val="lt1"/>
                </a:solidFill>
                <a:latin typeface="Century Gothic"/>
                <a:ea typeface="Century Gothic"/>
                <a:cs typeface="Century Gothic"/>
                <a:sym typeface="Century Gothic"/>
              </a:rPr>
              <a:t>   </a:t>
            </a:r>
            <a:r>
              <a:rPr b="0" i="0" lang="en-US" sz="3200" u="none" cap="none" strike="noStrike">
                <a:solidFill>
                  <a:schemeClr val="lt1"/>
                </a:solidFill>
                <a:latin typeface="Century Gothic"/>
                <a:ea typeface="Century Gothic"/>
                <a:cs typeface="Century Gothic"/>
                <a:sym typeface="Century Gothic"/>
              </a:rPr>
              <a:t>Close Read – </a:t>
            </a:r>
            <a:r>
              <a:rPr lang="en-US" sz="3200">
                <a:solidFill>
                  <a:schemeClr val="lt1"/>
                </a:solidFill>
                <a:latin typeface="Century Gothic"/>
                <a:ea typeface="Century Gothic"/>
                <a:cs typeface="Century Gothic"/>
                <a:sym typeface="Century Gothic"/>
              </a:rPr>
              <a:t>Correct and Confirm Predictions</a:t>
            </a:r>
            <a:endParaRPr b="0" i="0" sz="3200" u="none" cap="none" strike="noStrike">
              <a:solidFill>
                <a:srgbClr val="000000"/>
              </a:solidFill>
              <a:latin typeface="Century Gothic"/>
              <a:ea typeface="Century Gothic"/>
              <a:cs typeface="Century Gothic"/>
              <a:sym typeface="Century Gothic"/>
            </a:endParaRPr>
          </a:p>
        </p:txBody>
      </p:sp>
      <p:sp>
        <p:nvSpPr>
          <p:cNvPr id="855" name="Google Shape;855;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33</a:t>
            </a:r>
            <a:endParaRPr b="0" i="0" sz="1400" u="none" cap="none" strike="noStrike">
              <a:solidFill>
                <a:srgbClr val="000000"/>
              </a:solidFill>
              <a:latin typeface="Century Gothic"/>
              <a:ea typeface="Century Gothic"/>
              <a:cs typeface="Century Gothic"/>
              <a:sym typeface="Century Gothic"/>
            </a:endParaRPr>
          </a:p>
        </p:txBody>
      </p:sp>
      <p:pic>
        <p:nvPicPr>
          <p:cNvPr id="856" name="Google Shape;856;p57"/>
          <p:cNvPicPr preferRelativeResize="0"/>
          <p:nvPr/>
        </p:nvPicPr>
        <p:blipFill rotWithShape="1">
          <a:blip r:embed="rId6">
            <a:alphaModFix/>
          </a:blip>
          <a:srcRect b="0" l="0" r="0" t="0"/>
          <a:stretch/>
        </p:blipFill>
        <p:spPr>
          <a:xfrm>
            <a:off x="1995126" y="1159009"/>
            <a:ext cx="7367321" cy="51253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descr="A picture containing clock&#10;&#10;Description automatically generated" id="862" name="Google Shape;862;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3" name="Google Shape;863;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4" name="Google Shape;864;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5" name="Google Shape;865;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6" name="Google Shape;866;p58"/>
          <p:cNvSpPr/>
          <p:nvPr/>
        </p:nvSpPr>
        <p:spPr>
          <a:xfrm>
            <a:off x="212450" y="272361"/>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200">
                <a:solidFill>
                  <a:schemeClr val="lt1"/>
                </a:solidFill>
                <a:latin typeface="Century Gothic"/>
                <a:ea typeface="Century Gothic"/>
                <a:cs typeface="Century Gothic"/>
                <a:sym typeface="Century Gothic"/>
              </a:rPr>
              <a:t>   Close Read – Correct and Confirm Predictions</a:t>
            </a:r>
            <a:endParaRPr sz="3600">
              <a:solidFill>
                <a:schemeClr val="lt1"/>
              </a:solidFill>
              <a:latin typeface="Century Gothic"/>
              <a:ea typeface="Century Gothic"/>
              <a:cs typeface="Century Gothic"/>
              <a:sym typeface="Century Gothic"/>
            </a:endParaRPr>
          </a:p>
        </p:txBody>
      </p:sp>
      <p:sp>
        <p:nvSpPr>
          <p:cNvPr id="867" name="Google Shape;867;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34,35</a:t>
            </a:r>
            <a:endParaRPr b="0" i="0" sz="1400" u="none" cap="none" strike="noStrike">
              <a:solidFill>
                <a:srgbClr val="000000"/>
              </a:solidFill>
              <a:latin typeface="Century Gothic"/>
              <a:ea typeface="Century Gothic"/>
              <a:cs typeface="Century Gothic"/>
              <a:sym typeface="Century Gothic"/>
            </a:endParaRPr>
          </a:p>
        </p:txBody>
      </p:sp>
      <p:pic>
        <p:nvPicPr>
          <p:cNvPr id="868" name="Google Shape;868;p58"/>
          <p:cNvPicPr preferRelativeResize="0"/>
          <p:nvPr/>
        </p:nvPicPr>
        <p:blipFill rotWithShape="1">
          <a:blip r:embed="rId6">
            <a:alphaModFix/>
          </a:blip>
          <a:srcRect b="0" l="0" r="0" t="0"/>
          <a:stretch/>
        </p:blipFill>
        <p:spPr>
          <a:xfrm>
            <a:off x="1581796" y="1217547"/>
            <a:ext cx="7780651" cy="53243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descr="A picture containing clock&#10;&#10;Description automatically generated" id="874" name="Google Shape;874;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5" name="Google Shape;875;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6" name="Google Shape;876;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7" name="Google Shape;877;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8" name="Google Shape;878;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Correct and Confirm Predictions</a:t>
            </a:r>
            <a:endParaRPr b="0" i="0" sz="1400" u="none" cap="none" strike="noStrike">
              <a:solidFill>
                <a:srgbClr val="000000"/>
              </a:solidFill>
              <a:latin typeface="Century Gothic"/>
              <a:ea typeface="Century Gothic"/>
              <a:cs typeface="Century Gothic"/>
              <a:sym typeface="Century Gothic"/>
            </a:endParaRPr>
          </a:p>
        </p:txBody>
      </p:sp>
      <p:sp>
        <p:nvSpPr>
          <p:cNvPr id="879" name="Google Shape;879;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
        <p:nvSpPr>
          <p:cNvPr id="880" name="Google Shape;880;p61"/>
          <p:cNvSpPr txBox="1"/>
          <p:nvPr/>
        </p:nvSpPr>
        <p:spPr>
          <a:xfrm>
            <a:off x="6373682" y="2412141"/>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81" name="Google Shape;881;p61"/>
          <p:cNvPicPr preferRelativeResize="0"/>
          <p:nvPr/>
        </p:nvPicPr>
        <p:blipFill rotWithShape="1">
          <a:blip r:embed="rId6">
            <a:alphaModFix/>
          </a:blip>
          <a:srcRect b="0" l="0" r="0" t="0"/>
          <a:stretch/>
        </p:blipFill>
        <p:spPr>
          <a:xfrm>
            <a:off x="1715322" y="1193498"/>
            <a:ext cx="3885659" cy="53733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A picture containing clock&#10;&#10;Description automatically generated" id="887" name="Google Shape;887;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8" name="Google Shape;888;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9" name="Google Shape;889;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0" name="Google Shape;890;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1" name="Google Shape;891;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Poetry</a:t>
            </a:r>
            <a:endParaRPr b="0" i="0" sz="1400" u="none" cap="none" strike="noStrike">
              <a:solidFill>
                <a:srgbClr val="000000"/>
              </a:solidFill>
              <a:latin typeface="Century Gothic"/>
              <a:ea typeface="Century Gothic"/>
              <a:cs typeface="Century Gothic"/>
              <a:sym typeface="Century Gothic"/>
            </a:endParaRPr>
          </a:p>
        </p:txBody>
      </p:sp>
      <p:sp>
        <p:nvSpPr>
          <p:cNvPr id="892" name="Google Shape;892;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62"/>
          <p:cNvSpPr txBox="1"/>
          <p:nvPr/>
        </p:nvSpPr>
        <p:spPr>
          <a:xfrm>
            <a:off x="6337699" y="3094873"/>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94" name="Google Shape;894;p62"/>
          <p:cNvPicPr preferRelativeResize="0"/>
          <p:nvPr/>
        </p:nvPicPr>
        <p:blipFill rotWithShape="1">
          <a:blip r:embed="rId6">
            <a:alphaModFix/>
          </a:blip>
          <a:srcRect b="0" l="0" r="0" t="0"/>
          <a:stretch/>
        </p:blipFill>
        <p:spPr>
          <a:xfrm>
            <a:off x="1970276" y="1162689"/>
            <a:ext cx="3884026" cy="52750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A picture containing clock&#10;&#10;Description automatically generated" id="900" name="Google Shape;900;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1" name="Google Shape;901;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2" name="Google Shape;902;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3" name="Google Shape;903;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4" name="Google Shape;904;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05" name="Google Shape;905;p63"/>
          <p:cNvSpPr txBox="1"/>
          <p:nvPr/>
        </p:nvSpPr>
        <p:spPr>
          <a:xfrm>
            <a:off x="995894" y="1899966"/>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Brainstorm as many ideas as you can.</a:t>
            </a:r>
            <a:endParaRPr b="0" i="0" sz="1400" u="none" cap="none" strike="noStrike">
              <a:solidFill>
                <a:srgbClr val="000000"/>
              </a:solidFill>
              <a:latin typeface="Century Gothic"/>
              <a:ea typeface="Century Gothic"/>
              <a:cs typeface="Century Gothic"/>
              <a:sym typeface="Century Gothic"/>
            </a:endParaRPr>
          </a:p>
        </p:txBody>
      </p:sp>
      <p:sp>
        <p:nvSpPr>
          <p:cNvPr id="906" name="Google Shape;906;p63"/>
          <p:cNvSpPr txBox="1"/>
          <p:nvPr/>
        </p:nvSpPr>
        <p:spPr>
          <a:xfrm>
            <a:off x="992880" y="3555878"/>
            <a:ext cx="71272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can either </a:t>
            </a:r>
            <a:r>
              <a:rPr b="1" i="0" lang="en-US" sz="3200" u="none" cap="none" strike="noStrike">
                <a:solidFill>
                  <a:schemeClr val="dk1"/>
                </a:solidFill>
                <a:latin typeface="Century Gothic"/>
                <a:ea typeface="Century Gothic"/>
                <a:cs typeface="Century Gothic"/>
                <a:sym typeface="Century Gothic"/>
              </a:rPr>
              <a:t>continue to work </a:t>
            </a:r>
            <a:r>
              <a:rPr b="0" i="0" lang="en-US" sz="3200" u="none" cap="none" strike="noStrike">
                <a:solidFill>
                  <a:schemeClr val="dk1"/>
                </a:solidFill>
                <a:latin typeface="Century Gothic"/>
                <a:ea typeface="Century Gothic"/>
                <a:cs typeface="Century Gothic"/>
                <a:sym typeface="Century Gothic"/>
              </a:rPr>
              <a:t>on your poem or </a:t>
            </a:r>
            <a:r>
              <a:rPr b="1" i="0" lang="en-US" sz="3200" u="none" cap="none" strike="noStrike">
                <a:solidFill>
                  <a:schemeClr val="dk1"/>
                </a:solidFill>
                <a:latin typeface="Century Gothic"/>
                <a:ea typeface="Century Gothic"/>
                <a:cs typeface="Century Gothic"/>
                <a:sym typeface="Century Gothic"/>
              </a:rPr>
              <a:t>write a new</a:t>
            </a:r>
            <a:r>
              <a:rPr b="0" i="0" lang="en-US" sz="3200" u="none" cap="none" strike="noStrike">
                <a:solidFill>
                  <a:schemeClr val="dk1"/>
                </a:solidFill>
                <a:latin typeface="Century Gothic"/>
                <a:ea typeface="Century Gothic"/>
                <a:cs typeface="Century Gothic"/>
                <a:sym typeface="Century Gothic"/>
              </a:rPr>
              <a:t> poem.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907" name="Google Shape;907;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descr="A picture containing clock&#10;&#10;Description automatically generated" id="913" name="Google Shape;913;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4" name="Google Shape;914;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5" name="Google Shape;915;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6" name="Google Shape;916;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7" name="Google Shape;917;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18" name="Google Shape;918;p64"/>
          <p:cNvSpPr txBox="1"/>
          <p:nvPr/>
        </p:nvSpPr>
        <p:spPr>
          <a:xfrm>
            <a:off x="1842098" y="1033587"/>
            <a:ext cx="2683782" cy="5170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same</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rake</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cape</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made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lane</a:t>
            </a:r>
            <a:endParaRPr b="0" i="0" sz="6600" u="none" cap="none" strike="noStrike">
              <a:solidFill>
                <a:schemeClr val="dk1"/>
              </a:solidFill>
              <a:latin typeface="Century Gothic"/>
              <a:ea typeface="Century Gothic"/>
              <a:cs typeface="Century Gothic"/>
              <a:sym typeface="Century Gothic"/>
            </a:endParaRPr>
          </a:p>
        </p:txBody>
      </p:sp>
      <p:sp>
        <p:nvSpPr>
          <p:cNvPr id="919" name="Google Shape;919;p64"/>
          <p:cNvSpPr txBox="1"/>
          <p:nvPr/>
        </p:nvSpPr>
        <p:spPr>
          <a:xfrm>
            <a:off x="5542612" y="2508530"/>
            <a:ext cx="4499094"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Underline</a:t>
            </a:r>
            <a:r>
              <a:rPr b="0" i="0" lang="en-US" sz="3600" u="none" cap="none" strike="noStrike">
                <a:solidFill>
                  <a:schemeClr val="dk1"/>
                </a:solidFill>
                <a:latin typeface="Century Gothic"/>
                <a:ea typeface="Century Gothic"/>
                <a:cs typeface="Century Gothic"/>
                <a:sym typeface="Century Gothic"/>
              </a:rPr>
              <a:t> the a_e pattern in each word</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descr="A picture containing clock&#10;&#10;Description automatically generated" id="925" name="Google Shape;925;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6" name="Google Shape;926;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7" name="Google Shape;927;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8" name="Google Shape;928;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9" name="Google Shape;929;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30" name="Google Shape;930;p65"/>
          <p:cNvSpPr txBox="1"/>
          <p:nvPr/>
        </p:nvSpPr>
        <p:spPr>
          <a:xfrm>
            <a:off x="5887439" y="244806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931" name="Google Shape;931;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pic>
        <p:nvPicPr>
          <p:cNvPr id="932" name="Google Shape;932;p65"/>
          <p:cNvPicPr preferRelativeResize="0"/>
          <p:nvPr/>
        </p:nvPicPr>
        <p:blipFill rotWithShape="1">
          <a:blip r:embed="rId6">
            <a:alphaModFix/>
          </a:blip>
          <a:srcRect b="0" l="0" r="0" t="0"/>
          <a:stretch/>
        </p:blipFill>
        <p:spPr>
          <a:xfrm>
            <a:off x="1568644" y="1171938"/>
            <a:ext cx="3981598" cy="54155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descr="A picture containing drawing, lamp&#10;&#10;Description automatically generated" id="937" name="Google Shape;937;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38" name="Google Shape;938;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39" name="Google Shape;939;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40" name="Google Shape;940;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41" name="Google Shape;941;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42" name="Google Shape;942;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pic>
        <p:nvPicPr>
          <p:cNvPr descr="A picture containing clock&#10;&#10;Description automatically generated" id="948" name="Google Shape;948;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49" name="Google Shape;949;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50" name="Google Shape;95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1" name="Google Shape;951;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52" name="Google Shape;952;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53" name="Google Shape;953;p67"/>
          <p:cNvSpPr txBox="1"/>
          <p:nvPr/>
        </p:nvSpPr>
        <p:spPr>
          <a:xfrm>
            <a:off x="742016" y="1305612"/>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cat</a:t>
            </a:r>
            <a:endParaRPr b="0" i="0" sz="1400" u="none" cap="none" strike="noStrike">
              <a:solidFill>
                <a:srgbClr val="000000"/>
              </a:solidFill>
              <a:latin typeface="Century Gothic"/>
              <a:ea typeface="Century Gothic"/>
              <a:cs typeface="Century Gothic"/>
              <a:sym typeface="Century Gothic"/>
            </a:endParaRPr>
          </a:p>
        </p:txBody>
      </p:sp>
      <p:sp>
        <p:nvSpPr>
          <p:cNvPr id="954" name="Google Shape;954;p67"/>
          <p:cNvSpPr txBox="1"/>
          <p:nvPr/>
        </p:nvSpPr>
        <p:spPr>
          <a:xfrm>
            <a:off x="776531" y="2620525"/>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tack</a:t>
            </a:r>
            <a:endParaRPr b="0" i="0" sz="1400" u="none" cap="none" strike="noStrike">
              <a:solidFill>
                <a:srgbClr val="000000"/>
              </a:solidFill>
              <a:latin typeface="Century Gothic"/>
              <a:ea typeface="Century Gothic"/>
              <a:cs typeface="Century Gothic"/>
              <a:sym typeface="Century Gothic"/>
            </a:endParaRPr>
          </a:p>
        </p:txBody>
      </p:sp>
      <p:sp>
        <p:nvSpPr>
          <p:cNvPr id="955" name="Google Shape;955;p67"/>
          <p:cNvSpPr txBox="1"/>
          <p:nvPr/>
        </p:nvSpPr>
        <p:spPr>
          <a:xfrm>
            <a:off x="6096000" y="406725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lid</a:t>
            </a:r>
            <a:endParaRPr b="0" i="0" sz="1400" u="none" cap="none" strike="noStrike">
              <a:solidFill>
                <a:srgbClr val="000000"/>
              </a:solidFill>
              <a:latin typeface="Century Gothic"/>
              <a:ea typeface="Century Gothic"/>
              <a:cs typeface="Century Gothic"/>
              <a:sym typeface="Century Gothic"/>
            </a:endParaRPr>
          </a:p>
        </p:txBody>
      </p:sp>
      <p:sp>
        <p:nvSpPr>
          <p:cNvPr id="956" name="Google Shape;956;p67"/>
          <p:cNvSpPr txBox="1"/>
          <p:nvPr/>
        </p:nvSpPr>
        <p:spPr>
          <a:xfrm>
            <a:off x="6096000" y="545671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dill</a:t>
            </a:r>
            <a:endParaRPr b="0" i="0" sz="1400" u="none" cap="none" strike="noStrike">
              <a:solidFill>
                <a:srgbClr val="000000"/>
              </a:solidFill>
              <a:latin typeface="Century Gothic"/>
              <a:ea typeface="Century Gothic"/>
              <a:cs typeface="Century Gothic"/>
              <a:sym typeface="Century Gothic"/>
            </a:endParaRPr>
          </a:p>
        </p:txBody>
      </p:sp>
      <p:sp>
        <p:nvSpPr>
          <p:cNvPr id="957" name="Google Shape;957;p67"/>
          <p:cNvSpPr txBox="1"/>
          <p:nvPr/>
        </p:nvSpPr>
        <p:spPr>
          <a:xfrm>
            <a:off x="753927" y="543872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nip</a:t>
            </a:r>
            <a:endParaRPr b="0" i="0" sz="1400" u="none" cap="none" strike="noStrike">
              <a:solidFill>
                <a:srgbClr val="000000"/>
              </a:solidFill>
              <a:latin typeface="Century Gothic"/>
              <a:ea typeface="Century Gothic"/>
              <a:cs typeface="Century Gothic"/>
              <a:sym typeface="Century Gothic"/>
            </a:endParaRPr>
          </a:p>
        </p:txBody>
      </p:sp>
      <p:sp>
        <p:nvSpPr>
          <p:cNvPr id="958" name="Google Shape;958;p67"/>
          <p:cNvSpPr txBox="1"/>
          <p:nvPr/>
        </p:nvSpPr>
        <p:spPr>
          <a:xfrm>
            <a:off x="6096000" y="260121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lap</a:t>
            </a:r>
            <a:endParaRPr b="0" i="0" sz="1400" u="none" cap="none" strike="noStrike">
              <a:solidFill>
                <a:srgbClr val="000000"/>
              </a:solidFill>
              <a:latin typeface="Century Gothic"/>
              <a:ea typeface="Century Gothic"/>
              <a:cs typeface="Century Gothic"/>
              <a:sym typeface="Century Gothic"/>
            </a:endParaRPr>
          </a:p>
        </p:txBody>
      </p:sp>
      <p:sp>
        <p:nvSpPr>
          <p:cNvPr id="959" name="Google Shape;959;p67"/>
          <p:cNvSpPr txBox="1"/>
          <p:nvPr/>
        </p:nvSpPr>
        <p:spPr>
          <a:xfrm>
            <a:off x="776531" y="406725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pin</a:t>
            </a:r>
            <a:endParaRPr b="0" i="0" sz="1400" u="none" cap="none" strike="noStrike">
              <a:solidFill>
                <a:srgbClr val="000000"/>
              </a:solidFill>
              <a:latin typeface="Century Gothic"/>
              <a:ea typeface="Century Gothic"/>
              <a:cs typeface="Century Gothic"/>
              <a:sym typeface="Century Gothic"/>
            </a:endParaRPr>
          </a:p>
        </p:txBody>
      </p:sp>
      <p:sp>
        <p:nvSpPr>
          <p:cNvPr id="960" name="Google Shape;960;p67"/>
          <p:cNvSpPr txBox="1"/>
          <p:nvPr/>
        </p:nvSpPr>
        <p:spPr>
          <a:xfrm>
            <a:off x="6096000" y="1327108"/>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pal</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pic>
        <p:nvPicPr>
          <p:cNvPr descr="A picture containing clock&#10;&#10;Description automatically generated" id="966" name="Google Shape;966;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67" name="Google Shape;967;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68" name="Google Shape;968;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9" name="Google Shape;969;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70" name="Google Shape;970;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71" name="Google Shape;971;p68"/>
          <p:cNvSpPr txBox="1"/>
          <p:nvPr/>
        </p:nvSpPr>
        <p:spPr>
          <a:xfrm>
            <a:off x="3319947" y="3983428"/>
            <a:ext cx="5260836"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What is his age</a:t>
            </a:r>
            <a:r>
              <a:rPr b="0" i="0" lang="en-US" sz="4400" u="none" cap="none" strike="noStrike">
                <a:solidFill>
                  <a:schemeClr val="dk1"/>
                </a:solidFill>
                <a:latin typeface="Arial"/>
                <a:ea typeface="Arial"/>
                <a:cs typeface="Arial"/>
                <a:sym typeface="Arial"/>
              </a:rPr>
              <a:t>?</a:t>
            </a:r>
            <a:endParaRPr b="0" i="0" sz="4400" u="none" cap="none" strike="noStrike">
              <a:solidFill>
                <a:srgbClr val="000000"/>
              </a:solidFill>
              <a:latin typeface="Arial"/>
              <a:ea typeface="Arial"/>
              <a:cs typeface="Arial"/>
              <a:sym typeface="Arial"/>
            </a:endParaRPr>
          </a:p>
        </p:txBody>
      </p:sp>
      <p:sp>
        <p:nvSpPr>
          <p:cNvPr id="972" name="Google Shape;972;p68"/>
          <p:cNvSpPr txBox="1"/>
          <p:nvPr/>
        </p:nvSpPr>
        <p:spPr>
          <a:xfrm>
            <a:off x="3319947" y="2920012"/>
            <a:ext cx="5260836"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Look at his face.</a:t>
            </a:r>
            <a:endParaRPr b="0" i="0" sz="4400" u="none" cap="none" strike="noStrike">
              <a:solidFill>
                <a:srgbClr val="000000"/>
              </a:solidFill>
              <a:latin typeface="Century Gothic"/>
              <a:ea typeface="Century Gothic"/>
              <a:cs typeface="Century Gothic"/>
              <a:sym typeface="Century Gothic"/>
            </a:endParaRPr>
          </a:p>
        </p:txBody>
      </p:sp>
      <p:sp>
        <p:nvSpPr>
          <p:cNvPr id="973" name="Google Shape;973;p68"/>
          <p:cNvSpPr txBox="1"/>
          <p:nvPr/>
        </p:nvSpPr>
        <p:spPr>
          <a:xfrm>
            <a:off x="3319947" y="1720471"/>
            <a:ext cx="5260836"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Mike is nice.</a:t>
            </a:r>
            <a:endParaRPr b="0" i="0" sz="4400" u="none" cap="none" strike="noStrike">
              <a:solidFill>
                <a:srgbClr val="000000"/>
              </a:solidFill>
              <a:latin typeface="Century Gothic"/>
              <a:ea typeface="Century Gothic"/>
              <a:cs typeface="Century Gothic"/>
              <a:sym typeface="Century Gothic"/>
            </a:endParaRPr>
          </a:p>
        </p:txBody>
      </p:sp>
      <p:sp>
        <p:nvSpPr>
          <p:cNvPr id="974" name="Google Shape;974;p68"/>
          <p:cNvSpPr txBox="1"/>
          <p:nvPr/>
        </p:nvSpPr>
        <p:spPr>
          <a:xfrm>
            <a:off x="3319947" y="5197690"/>
            <a:ext cx="5260836"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Mike is five.</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A picture containing clock&#10;&#10;Description automatically generated" id="158" name="Google Shape;15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9" name="Google Shape;15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0" name="Google Shape;16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1" name="Google Shape;16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63" name="Google Shape;16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64" name="Google Shape;164;p7"/>
          <p:cNvPicPr preferRelativeResize="0"/>
          <p:nvPr/>
        </p:nvPicPr>
        <p:blipFill rotWithShape="1">
          <a:blip r:embed="rId6">
            <a:alphaModFix/>
          </a:blip>
          <a:srcRect b="0" l="0" r="0" t="0"/>
          <a:stretch/>
        </p:blipFill>
        <p:spPr>
          <a:xfrm>
            <a:off x="819040" y="2128825"/>
            <a:ext cx="10100482" cy="279136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descr="A picture containing clock&#10;&#10;Description automatically generated" id="980" name="Google Shape;980;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1" name="Google Shape;981;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2" name="Google Shape;982;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3" name="Google Shape;983;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84" name="Google Shape;984;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85" name="Google Shape;985;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good</a:t>
            </a:r>
            <a:endParaRPr b="0" i="0" sz="1400" u="none" cap="none" strike="noStrike">
              <a:solidFill>
                <a:srgbClr val="000000"/>
              </a:solidFill>
              <a:latin typeface="Century Gothic"/>
              <a:ea typeface="Century Gothic"/>
              <a:cs typeface="Century Gothic"/>
              <a:sym typeface="Century Gothic"/>
            </a:endParaRPr>
          </a:p>
        </p:txBody>
      </p:sp>
      <p:sp>
        <p:nvSpPr>
          <p:cNvPr id="986" name="Google Shape;986;p6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a:t>
            </a:r>
            <a:endParaRPr b="0" i="0" sz="1400" u="none" cap="none" strike="noStrike">
              <a:solidFill>
                <a:srgbClr val="000000"/>
              </a:solidFill>
              <a:latin typeface="Century Gothic"/>
              <a:ea typeface="Century Gothic"/>
              <a:cs typeface="Century Gothic"/>
              <a:sym typeface="Century Gothic"/>
            </a:endParaRPr>
          </a:p>
        </p:txBody>
      </p:sp>
      <p:sp>
        <p:nvSpPr>
          <p:cNvPr id="987" name="Google Shape;987;p6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put</a:t>
            </a:r>
            <a:endParaRPr b="0" i="0" sz="1400" u="none" cap="none" strike="noStrike">
              <a:solidFill>
                <a:srgbClr val="000000"/>
              </a:solidFill>
              <a:latin typeface="Century Gothic"/>
              <a:ea typeface="Century Gothic"/>
              <a:cs typeface="Century Gothic"/>
              <a:sym typeface="Century Gothic"/>
            </a:endParaRPr>
          </a:p>
        </p:txBody>
      </p:sp>
      <p:sp>
        <p:nvSpPr>
          <p:cNvPr id="988" name="Google Shape;988;p6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round</a:t>
            </a:r>
            <a:endParaRPr b="0" i="0" sz="1400" u="none" cap="none" strike="noStrike">
              <a:solidFill>
                <a:srgbClr val="000000"/>
              </a:solidFill>
              <a:latin typeface="Century Gothic"/>
              <a:ea typeface="Century Gothic"/>
              <a:cs typeface="Century Gothic"/>
              <a:sym typeface="Century Gothic"/>
            </a:endParaRPr>
          </a:p>
        </p:txBody>
      </p:sp>
      <p:sp>
        <p:nvSpPr>
          <p:cNvPr id="989" name="Google Shape;989;p69"/>
          <p:cNvSpPr txBox="1"/>
          <p:nvPr/>
        </p:nvSpPr>
        <p:spPr>
          <a:xfrm>
            <a:off x="6402298" y="388263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pic>
        <p:nvPicPr>
          <p:cNvPr descr="A picture containing clock&#10;&#10;Description automatically generated" id="995" name="Google Shape;995;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96" name="Google Shape;996;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7" name="Google Shape;997;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8" name="Google Shape;998;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9" name="Google Shape;999;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1000" name="Google Shape;1000;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sp>
        <p:nvSpPr>
          <p:cNvPr id="1001" name="Google Shape;1001;p70"/>
          <p:cNvSpPr txBox="1"/>
          <p:nvPr/>
        </p:nvSpPr>
        <p:spPr>
          <a:xfrm>
            <a:off x="6194228" y="29045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46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002" name="Google Shape;1002;p70"/>
          <p:cNvPicPr preferRelativeResize="0"/>
          <p:nvPr/>
        </p:nvPicPr>
        <p:blipFill rotWithShape="1">
          <a:blip r:embed="rId6">
            <a:alphaModFix/>
          </a:blip>
          <a:srcRect b="0" l="0" r="0" t="0"/>
          <a:stretch/>
        </p:blipFill>
        <p:spPr>
          <a:xfrm>
            <a:off x="1786853" y="1219329"/>
            <a:ext cx="3919843" cy="532074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descr="A picture containing clock&#10;&#10;Description automatically generated" id="1008" name="Google Shape;1008;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9" name="Google Shape;1009;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0" name="Google Shape;1010;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1" name="Google Shape;1011;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12" name="Google Shape;1012;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1013" name="Google Shape;1013;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1014" name="Google Shape;1014;p71"/>
          <p:cNvSpPr txBox="1"/>
          <p:nvPr/>
        </p:nvSpPr>
        <p:spPr>
          <a:xfrm>
            <a:off x="5746266" y="3503683"/>
            <a:ext cx="6100762"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2800" u="none" cap="none" strike="noStrike">
                <a:solidFill>
                  <a:schemeClr val="dk1"/>
                </a:solidFill>
                <a:latin typeface="Century Gothic"/>
                <a:ea typeface="Century Gothic"/>
                <a:cs typeface="Century Gothic"/>
                <a:sym typeface="Century Gothic"/>
              </a:rPr>
              <a:t>Use evidence from this week’s text to </a:t>
            </a:r>
            <a:r>
              <a:rPr b="1" i="0" lang="en-US" sz="2800" u="none" cap="none" strike="noStrike">
                <a:solidFill>
                  <a:schemeClr val="dk1"/>
                </a:solidFill>
                <a:latin typeface="Century Gothic"/>
                <a:ea typeface="Century Gothic"/>
                <a:cs typeface="Century Gothic"/>
                <a:sym typeface="Century Gothic"/>
              </a:rPr>
              <a:t>discuss</a:t>
            </a:r>
            <a:r>
              <a:rPr b="0" i="0" lang="en-US" sz="2800" u="none" cap="none" strike="noStrike">
                <a:solidFill>
                  <a:schemeClr val="dk1"/>
                </a:solidFill>
                <a:latin typeface="Century Gothic"/>
                <a:ea typeface="Century Gothic"/>
                <a:cs typeface="Century Gothic"/>
                <a:sym typeface="Century Gothic"/>
              </a:rPr>
              <a:t> how different characters have learned lessons</a:t>
            </a:r>
            <a:r>
              <a:rPr b="0" i="0" lang="en-US" sz="1800" u="none" cap="none" strike="noStrike">
                <a:solidFill>
                  <a:schemeClr val="dk1"/>
                </a:solidFill>
                <a:latin typeface="Century Gothic"/>
                <a:ea typeface="Century Gothic"/>
                <a:cs typeface="Century Gothic"/>
                <a:sym typeface="Century Gothic"/>
              </a:rPr>
              <a:t>.</a:t>
            </a:r>
            <a:endParaRPr b="0" i="0" sz="1400" u="none" cap="none" strike="noStrike">
              <a:solidFill>
                <a:srgbClr val="000000"/>
              </a:solidFill>
              <a:latin typeface="Century Gothic"/>
              <a:ea typeface="Century Gothic"/>
              <a:cs typeface="Century Gothic"/>
              <a:sym typeface="Century Gothic"/>
            </a:endParaRPr>
          </a:p>
        </p:txBody>
      </p:sp>
      <p:pic>
        <p:nvPicPr>
          <p:cNvPr id="1015" name="Google Shape;1015;p71"/>
          <p:cNvPicPr preferRelativeResize="0"/>
          <p:nvPr/>
        </p:nvPicPr>
        <p:blipFill rotWithShape="1">
          <a:blip r:embed="rId6">
            <a:alphaModFix/>
          </a:blip>
          <a:srcRect b="0" l="0" r="0" t="0"/>
          <a:stretch/>
        </p:blipFill>
        <p:spPr>
          <a:xfrm>
            <a:off x="1425630" y="1172947"/>
            <a:ext cx="4004895" cy="541351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016" name="Google Shape;1016;p71"/>
          <p:cNvPicPr preferRelativeResize="0"/>
          <p:nvPr/>
        </p:nvPicPr>
        <p:blipFill rotWithShape="1">
          <a:blip r:embed="rId7">
            <a:alphaModFix/>
          </a:blip>
          <a:srcRect b="0" l="0" r="0" t="0"/>
          <a:stretch/>
        </p:blipFill>
        <p:spPr>
          <a:xfrm>
            <a:off x="5895169" y="1578169"/>
            <a:ext cx="5062330" cy="15596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pic>
        <p:nvPicPr>
          <p:cNvPr descr="A picture containing clock&#10;&#10;Description automatically generated" id="1022" name="Google Shape;1022;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23" name="Google Shape;1023;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24" name="Google Shape;1024;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25" name="Google Shape;1025;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6" name="Google Shape;1026;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Poetry</a:t>
            </a:r>
            <a:endParaRPr b="0" i="0" sz="1400" u="none" cap="none" strike="noStrike">
              <a:solidFill>
                <a:srgbClr val="000000"/>
              </a:solidFill>
              <a:latin typeface="Century Gothic"/>
              <a:ea typeface="Century Gothic"/>
              <a:cs typeface="Century Gothic"/>
              <a:sym typeface="Century Gothic"/>
            </a:endParaRPr>
          </a:p>
        </p:txBody>
      </p:sp>
      <p:sp>
        <p:nvSpPr>
          <p:cNvPr id="1027" name="Google Shape;1027;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a:t>
            </a:r>
            <a:endParaRPr b="0" i="0" sz="1400" u="none" cap="none" strike="noStrike">
              <a:solidFill>
                <a:srgbClr val="000000"/>
              </a:solidFill>
              <a:latin typeface="Century Gothic"/>
              <a:ea typeface="Century Gothic"/>
              <a:cs typeface="Century Gothic"/>
              <a:sym typeface="Century Gothic"/>
            </a:endParaRPr>
          </a:p>
        </p:txBody>
      </p:sp>
      <p:sp>
        <p:nvSpPr>
          <p:cNvPr id="1028" name="Google Shape;1028;p72"/>
          <p:cNvSpPr txBox="1"/>
          <p:nvPr/>
        </p:nvSpPr>
        <p:spPr>
          <a:xfrm>
            <a:off x="6817900" y="2893309"/>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1029" name="Google Shape;1029;p72"/>
          <p:cNvPicPr preferRelativeResize="0"/>
          <p:nvPr/>
        </p:nvPicPr>
        <p:blipFill rotWithShape="1">
          <a:blip r:embed="rId6">
            <a:alphaModFix/>
          </a:blip>
          <a:srcRect b="0" l="0" r="0" t="0"/>
          <a:stretch/>
        </p:blipFill>
        <p:spPr>
          <a:xfrm>
            <a:off x="2223140" y="1244454"/>
            <a:ext cx="4004146" cy="54267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pic>
        <p:nvPicPr>
          <p:cNvPr descr="A picture containing clock&#10;&#10;Description automatically generated" id="1035" name="Google Shape;1035;p7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36" name="Google Shape;1036;p7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37" name="Google Shape;1037;p7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38" name="Google Shape;1038;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39" name="Google Shape;1039;p7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40" name="Google Shape;1040;p73"/>
          <p:cNvSpPr txBox="1"/>
          <p:nvPr/>
        </p:nvSpPr>
        <p:spPr>
          <a:xfrm>
            <a:off x="451263" y="1264419"/>
            <a:ext cx="10421514" cy="5170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3000" u="none" cap="none" strike="noStrike">
                <a:solidFill>
                  <a:srgbClr val="000000"/>
                </a:solidFill>
                <a:latin typeface="Century Gothic"/>
                <a:ea typeface="Century Gothic"/>
                <a:cs typeface="Century Gothic"/>
                <a:sym typeface="Century Gothic"/>
              </a:rPr>
              <a:t>1. This is a very </a:t>
            </a:r>
            <a:r>
              <a:rPr b="1" i="0" lang="en-US" sz="3000" u="none" cap="none" strike="noStrike">
                <a:solidFill>
                  <a:srgbClr val="000000"/>
                </a:solidFill>
                <a:latin typeface="Century Gothic"/>
                <a:ea typeface="Century Gothic"/>
                <a:cs typeface="Century Gothic"/>
                <a:sym typeface="Century Gothic"/>
              </a:rPr>
              <a:t>good</a:t>
            </a:r>
            <a:r>
              <a:rPr b="0" i="0" lang="en-US" sz="3000" u="none" cap="none" strike="noStrike">
                <a:solidFill>
                  <a:srgbClr val="000000"/>
                </a:solidFill>
                <a:latin typeface="Century Gothic"/>
                <a:ea typeface="Century Gothic"/>
                <a:cs typeface="Century Gothic"/>
                <a:sym typeface="Century Gothic"/>
              </a:rPr>
              <a:t> book.</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3000" u="none" cap="none" strike="noStrike">
                <a:solidFill>
                  <a:srgbClr val="000000"/>
                </a:solidFill>
                <a:latin typeface="Century Gothic"/>
                <a:ea typeface="Century Gothic"/>
                <a:cs typeface="Century Gothic"/>
                <a:sym typeface="Century Gothic"/>
              </a:rPr>
              <a:t>2. I saw a </a:t>
            </a:r>
            <a:r>
              <a:rPr b="1" i="0" lang="en-US" sz="3000" u="none" cap="none" strike="noStrike">
                <a:solidFill>
                  <a:srgbClr val="000000"/>
                </a:solidFill>
                <a:latin typeface="Century Gothic"/>
                <a:ea typeface="Century Gothic"/>
                <a:cs typeface="Century Gothic"/>
                <a:sym typeface="Century Gothic"/>
              </a:rPr>
              <a:t>whale</a:t>
            </a:r>
            <a:r>
              <a:rPr b="0" i="0" lang="en-US" sz="3000" u="none" cap="none" strike="noStrike">
                <a:solidFill>
                  <a:srgbClr val="000000"/>
                </a:solidFill>
                <a:latin typeface="Century Gothic"/>
                <a:ea typeface="Century Gothic"/>
                <a:cs typeface="Century Gothic"/>
                <a:sym typeface="Century Gothic"/>
              </a:rPr>
              <a:t> when I was at the aquarium.</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Century Gothic"/>
                <a:ea typeface="Century Gothic"/>
                <a:cs typeface="Century Gothic"/>
                <a:sym typeface="Century Gothic"/>
              </a:rPr>
              <a:t>3. Can you make a </a:t>
            </a:r>
            <a:r>
              <a:rPr b="1" i="0" lang="en-US" sz="3000" u="none" cap="none" strike="noStrike">
                <a:solidFill>
                  <a:srgbClr val="000000"/>
                </a:solidFill>
                <a:latin typeface="Century Gothic"/>
                <a:ea typeface="Century Gothic"/>
                <a:cs typeface="Century Gothic"/>
                <a:sym typeface="Century Gothic"/>
              </a:rPr>
              <a:t>graph</a:t>
            </a:r>
            <a:r>
              <a:rPr b="0" i="0" lang="en-US" sz="3000" u="none" cap="none" strike="noStrike">
                <a:solidFill>
                  <a:srgbClr val="000000"/>
                </a:solidFill>
                <a:latin typeface="Century Gothic"/>
                <a:ea typeface="Century Gothic"/>
                <a:cs typeface="Century Gothic"/>
                <a:sym typeface="Century Gothic"/>
              </a:rPr>
              <a:t> to show the votes</a:t>
            </a:r>
            <a:r>
              <a:rPr b="0" i="0" lang="en-US" sz="3000" u="none" cap="none" strike="noStrike">
                <a:solidFill>
                  <a:srgbClr val="000000"/>
                </a:solidFill>
                <a:latin typeface="Arial"/>
                <a:ea typeface="Arial"/>
                <a:cs typeface="Arial"/>
                <a:sym typeface="Arial"/>
              </a:rPr>
              <a:t>?</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3000" u="none" cap="none" strike="noStrike">
                <a:solidFill>
                  <a:srgbClr val="000000"/>
                </a:solidFill>
                <a:latin typeface="Century Gothic"/>
                <a:ea typeface="Century Gothic"/>
                <a:cs typeface="Century Gothic"/>
                <a:sym typeface="Century Gothic"/>
              </a:rPr>
              <a:t>4. Lin bumped her </a:t>
            </a:r>
            <a:r>
              <a:rPr b="1" i="0" lang="en-US" sz="3000" u="none" cap="none" strike="noStrike">
                <a:solidFill>
                  <a:srgbClr val="000000"/>
                </a:solidFill>
                <a:latin typeface="Century Gothic"/>
                <a:ea typeface="Century Gothic"/>
                <a:cs typeface="Century Gothic"/>
                <a:sym typeface="Century Gothic"/>
              </a:rPr>
              <a:t>chin</a:t>
            </a:r>
            <a:r>
              <a:rPr b="0" i="0" lang="en-US" sz="3000" u="none" cap="none" strike="noStrike">
                <a:solidFill>
                  <a:srgbClr val="000000"/>
                </a:solidFill>
                <a:latin typeface="Century Gothic"/>
                <a:ea typeface="Century Gothic"/>
                <a:cs typeface="Century Gothic"/>
                <a:sym typeface="Century Gothic"/>
              </a:rPr>
              <a:t> on the table.</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3000" u="none" cap="none" strike="noStrike">
                <a:solidFill>
                  <a:srgbClr val="000000"/>
                </a:solidFill>
                <a:latin typeface="Century Gothic"/>
                <a:ea typeface="Century Gothic"/>
                <a:cs typeface="Century Gothic"/>
                <a:sym typeface="Century Gothic"/>
              </a:rPr>
              <a:t>5. Thad </a:t>
            </a:r>
            <a:r>
              <a:rPr b="1" i="0" lang="en-US" sz="3000" u="none" cap="none" strike="noStrike">
                <a:solidFill>
                  <a:srgbClr val="000000"/>
                </a:solidFill>
                <a:latin typeface="Century Gothic"/>
                <a:ea typeface="Century Gothic"/>
                <a:cs typeface="Century Gothic"/>
                <a:sym typeface="Century Gothic"/>
              </a:rPr>
              <a:t>said</a:t>
            </a:r>
            <a:r>
              <a:rPr b="0" i="0" lang="en-US" sz="3000" u="none" cap="none" strike="noStrike">
                <a:solidFill>
                  <a:srgbClr val="000000"/>
                </a:solidFill>
                <a:latin typeface="Century Gothic"/>
                <a:ea typeface="Century Gothic"/>
                <a:cs typeface="Century Gothic"/>
                <a:sym typeface="Century Gothic"/>
              </a:rPr>
              <a:t> he would come for a visit.</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3000" u="none" cap="none" strike="noStrike">
                <a:solidFill>
                  <a:srgbClr val="000000"/>
                </a:solidFill>
                <a:latin typeface="Century Gothic"/>
                <a:ea typeface="Century Gothic"/>
                <a:cs typeface="Century Gothic"/>
                <a:sym typeface="Century Gothic"/>
              </a:rPr>
              <a:t>6. I don’t know </a:t>
            </a:r>
            <a:r>
              <a:rPr b="1" i="0" lang="en-US" sz="3000" u="none" cap="none" strike="noStrike">
                <a:solidFill>
                  <a:srgbClr val="000000"/>
                </a:solidFill>
                <a:latin typeface="Century Gothic"/>
                <a:ea typeface="Century Gothic"/>
                <a:cs typeface="Century Gothic"/>
                <a:sym typeface="Century Gothic"/>
              </a:rPr>
              <a:t>which</a:t>
            </a:r>
            <a:r>
              <a:rPr b="0" i="0" lang="en-US" sz="3000" u="none" cap="none" strike="noStrike">
                <a:solidFill>
                  <a:srgbClr val="000000"/>
                </a:solidFill>
                <a:latin typeface="Century Gothic"/>
                <a:ea typeface="Century Gothic"/>
                <a:cs typeface="Century Gothic"/>
                <a:sym typeface="Century Gothic"/>
              </a:rPr>
              <a:t> fruit to choose.</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3000" u="none" cap="none" strike="noStrike">
                <a:solidFill>
                  <a:srgbClr val="000000"/>
                </a:solidFill>
                <a:latin typeface="Century Gothic"/>
                <a:ea typeface="Century Gothic"/>
                <a:cs typeface="Century Gothic"/>
                <a:sym typeface="Century Gothic"/>
              </a:rPr>
              <a:t>7. These socks do not </a:t>
            </a:r>
            <a:r>
              <a:rPr b="1" i="0" lang="en-US" sz="3000" u="none" cap="none" strike="noStrike">
                <a:solidFill>
                  <a:srgbClr val="000000"/>
                </a:solidFill>
                <a:latin typeface="Century Gothic"/>
                <a:ea typeface="Century Gothic"/>
                <a:cs typeface="Century Gothic"/>
                <a:sym typeface="Century Gothic"/>
              </a:rPr>
              <a:t>match.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3000" u="none" cap="none" strike="noStrike">
                <a:solidFill>
                  <a:srgbClr val="000000"/>
                </a:solidFill>
                <a:latin typeface="Century Gothic"/>
                <a:ea typeface="Century Gothic"/>
                <a:cs typeface="Century Gothic"/>
                <a:sym typeface="Century Gothic"/>
              </a:rPr>
              <a:t>8. She grew an </a:t>
            </a:r>
            <a:r>
              <a:rPr b="1" i="0" lang="en-US" sz="3000" u="none" cap="none" strike="noStrike">
                <a:solidFill>
                  <a:srgbClr val="000000"/>
                </a:solidFill>
                <a:latin typeface="Century Gothic"/>
                <a:ea typeface="Century Gothic"/>
                <a:cs typeface="Century Gothic"/>
                <a:sym typeface="Century Gothic"/>
              </a:rPr>
              <a:t>inch</a:t>
            </a:r>
            <a:r>
              <a:rPr b="0" i="0" lang="en-US" sz="3000" u="none" cap="none" strike="noStrike">
                <a:solidFill>
                  <a:srgbClr val="000000"/>
                </a:solidFill>
                <a:latin typeface="Century Gothic"/>
                <a:ea typeface="Century Gothic"/>
                <a:cs typeface="Century Gothic"/>
                <a:sym typeface="Century Gothic"/>
              </a:rPr>
              <a:t> last month.</a:t>
            </a:r>
            <a:endParaRPr b="0" i="0" sz="30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0" i="0" lang="en-US" sz="3000" u="none" cap="none" strike="noStrike">
                <a:solidFill>
                  <a:srgbClr val="000000"/>
                </a:solidFill>
                <a:latin typeface="Century Gothic"/>
                <a:ea typeface="Century Gothic"/>
                <a:cs typeface="Century Gothic"/>
                <a:sym typeface="Century Gothic"/>
              </a:rPr>
              <a:t>9. Bea can </a:t>
            </a:r>
            <a:r>
              <a:rPr b="1" i="0" lang="en-US" sz="3000" u="none" cap="none" strike="noStrike">
                <a:solidFill>
                  <a:srgbClr val="000000"/>
                </a:solidFill>
                <a:latin typeface="Century Gothic"/>
                <a:ea typeface="Century Gothic"/>
                <a:cs typeface="Century Gothic"/>
                <a:sym typeface="Century Gothic"/>
              </a:rPr>
              <a:t>catch</a:t>
            </a:r>
            <a:r>
              <a:rPr b="0" i="0" lang="en-US" sz="3000" u="none" cap="none" strike="noStrike">
                <a:solidFill>
                  <a:srgbClr val="000000"/>
                </a:solidFill>
                <a:latin typeface="Century Gothic"/>
                <a:ea typeface="Century Gothic"/>
                <a:cs typeface="Century Gothic"/>
                <a:sym typeface="Century Gothic"/>
              </a:rPr>
              <a:t> a baseball.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3000" u="none" cap="none" strike="noStrike">
                <a:solidFill>
                  <a:srgbClr val="000000"/>
                </a:solidFill>
                <a:latin typeface="Century Gothic"/>
                <a:ea typeface="Century Gothic"/>
                <a:cs typeface="Century Gothic"/>
                <a:sym typeface="Century Gothic"/>
              </a:rPr>
              <a:t>10. We should </a:t>
            </a:r>
            <a:r>
              <a:rPr b="1" i="0" lang="en-US" sz="3000" u="none" cap="none" strike="noStrike">
                <a:solidFill>
                  <a:srgbClr val="000000"/>
                </a:solidFill>
                <a:latin typeface="Century Gothic"/>
                <a:ea typeface="Century Gothic"/>
                <a:cs typeface="Century Gothic"/>
                <a:sym typeface="Century Gothic"/>
              </a:rPr>
              <a:t>check</a:t>
            </a:r>
            <a:r>
              <a:rPr b="0" i="0" lang="en-US" sz="3000" u="none" cap="none" strike="noStrike">
                <a:solidFill>
                  <a:srgbClr val="000000"/>
                </a:solidFill>
                <a:latin typeface="Century Gothic"/>
                <a:ea typeface="Century Gothic"/>
                <a:cs typeface="Century Gothic"/>
                <a:sym typeface="Century Gothic"/>
              </a:rPr>
              <a:t> the weather before going outside</a:t>
            </a:r>
            <a:r>
              <a:rPr b="0" i="0" lang="en-US" sz="2400" u="none" cap="none" strike="noStrike">
                <a:solidFill>
                  <a:srgbClr val="000000"/>
                </a:solidFill>
                <a:latin typeface="Century Gothic"/>
                <a:ea typeface="Century Gothic"/>
                <a:cs typeface="Century Gothic"/>
                <a:sym typeface="Century Gothic"/>
              </a:rPr>
              <a:t>.</a:t>
            </a:r>
            <a:endParaRPr b="0" i="0" sz="2400" u="none" cap="none" strike="noStrike">
              <a:solidFill>
                <a:schemeClr val="dk1"/>
              </a:solidFill>
              <a:latin typeface="Century Gothic"/>
              <a:ea typeface="Century Gothic"/>
              <a:cs typeface="Century Gothic"/>
              <a:sym typeface="Century Gothic"/>
            </a:endParaRPr>
          </a:p>
        </p:txBody>
      </p:sp>
      <p:sp>
        <p:nvSpPr>
          <p:cNvPr id="1041" name="Google Shape;1041;p73"/>
          <p:cNvSpPr/>
          <p:nvPr/>
        </p:nvSpPr>
        <p:spPr>
          <a:xfrm>
            <a:off x="5542612" y="1349731"/>
            <a:ext cx="1236479" cy="36079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2" name="Google Shape;1042;p73"/>
          <p:cNvSpPr/>
          <p:nvPr/>
        </p:nvSpPr>
        <p:spPr>
          <a:xfrm>
            <a:off x="8848837" y="1733253"/>
            <a:ext cx="1236479" cy="44231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3" name="Google Shape;1043;p73"/>
          <p:cNvSpPr/>
          <p:nvPr/>
        </p:nvSpPr>
        <p:spPr>
          <a:xfrm>
            <a:off x="8855423" y="2231203"/>
            <a:ext cx="1307821"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4" name="Google Shape;1044;p73"/>
          <p:cNvSpPr/>
          <p:nvPr/>
        </p:nvSpPr>
        <p:spPr>
          <a:xfrm>
            <a:off x="7304795" y="2718432"/>
            <a:ext cx="996088" cy="39440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5" name="Google Shape;1045;p73"/>
          <p:cNvSpPr/>
          <p:nvPr/>
        </p:nvSpPr>
        <p:spPr>
          <a:xfrm>
            <a:off x="7678167" y="3128593"/>
            <a:ext cx="949487"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6" name="Google Shape;1046;p73"/>
          <p:cNvSpPr/>
          <p:nvPr/>
        </p:nvSpPr>
        <p:spPr>
          <a:xfrm>
            <a:off x="5896684" y="4021986"/>
            <a:ext cx="1310254"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7" name="Google Shape;1047;p73"/>
          <p:cNvSpPr/>
          <p:nvPr/>
        </p:nvSpPr>
        <p:spPr>
          <a:xfrm>
            <a:off x="7375690" y="3636507"/>
            <a:ext cx="1180906" cy="42002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8" name="Google Shape;1048;p73"/>
          <p:cNvSpPr/>
          <p:nvPr/>
        </p:nvSpPr>
        <p:spPr>
          <a:xfrm>
            <a:off x="6516439" y="4480127"/>
            <a:ext cx="924051" cy="45579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9" name="Google Shape;1049;p73"/>
          <p:cNvSpPr/>
          <p:nvPr/>
        </p:nvSpPr>
        <p:spPr>
          <a:xfrm>
            <a:off x="6069163" y="4968272"/>
            <a:ext cx="1137775" cy="43531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50" name="Google Shape;1050;p73"/>
          <p:cNvSpPr/>
          <p:nvPr/>
        </p:nvSpPr>
        <p:spPr>
          <a:xfrm>
            <a:off x="9362726" y="5429672"/>
            <a:ext cx="1330596" cy="45409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pic>
        <p:nvPicPr>
          <p:cNvPr descr="A picture containing clock&#10;&#10;Description automatically generated" id="1056" name="Google Shape;1056;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57" name="Google Shape;1057;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58" name="Google Shape;1058;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59" name="Google Shape;1059;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60" name="Google Shape;1060;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61" name="Google Shape;1061;p74"/>
          <p:cNvSpPr txBox="1"/>
          <p:nvPr/>
        </p:nvSpPr>
        <p:spPr>
          <a:xfrm>
            <a:off x="529143" y="1674853"/>
            <a:ext cx="11053254"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Sasha drew a picture of a tree full of apples.</a:t>
            </a:r>
            <a:endParaRPr b="0" i="0" sz="4000" u="none" cap="none" strike="noStrike">
              <a:solidFill>
                <a:schemeClr val="accent1"/>
              </a:solidFill>
              <a:latin typeface="Arial"/>
              <a:ea typeface="Arial"/>
              <a:cs typeface="Arial"/>
              <a:sym typeface="Arial"/>
            </a:endParaRPr>
          </a:p>
        </p:txBody>
      </p:sp>
      <p:sp>
        <p:nvSpPr>
          <p:cNvPr id="1062" name="Google Shape;1062;p74"/>
          <p:cNvSpPr txBox="1"/>
          <p:nvPr/>
        </p:nvSpPr>
        <p:spPr>
          <a:xfrm>
            <a:off x="4285771" y="3500455"/>
            <a:ext cx="6100762" cy="2554505"/>
          </a:xfrm>
          <a:prstGeom prst="rect">
            <a:avLst/>
          </a:prstGeom>
          <a:noFill/>
          <a:ln>
            <a:noFill/>
          </a:ln>
        </p:spPr>
        <p:txBody>
          <a:bodyPr anchorCtr="0" anchor="t" bIns="45700" lIns="91425" spcFirstLastPara="1" rIns="91425" wrap="square" tIns="45700">
            <a:spAutoFit/>
          </a:bodyPr>
          <a:lstStyle/>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Sasha</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picture</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tree</a:t>
            </a:r>
            <a:endParaRPr b="0" i="0" sz="1400" u="none" cap="none" strike="noStrike">
              <a:solidFill>
                <a:srgbClr val="000000"/>
              </a:solidFill>
              <a:latin typeface="Arial"/>
              <a:ea typeface="Arial"/>
              <a:cs typeface="Arial"/>
              <a:sym typeface="Arial"/>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apples</a:t>
            </a:r>
            <a:endParaRPr b="0" i="0" sz="4000" u="none" cap="none" strike="noStrike">
              <a:solidFill>
                <a:srgbClr val="000000"/>
              </a:solidFill>
              <a:latin typeface="Century Gothic"/>
              <a:ea typeface="Century Gothic"/>
              <a:cs typeface="Century Gothic"/>
              <a:sym typeface="Century Gothic"/>
            </a:endParaRPr>
          </a:p>
        </p:txBody>
      </p:sp>
      <p:sp>
        <p:nvSpPr>
          <p:cNvPr id="1063" name="Google Shape;1063;p74"/>
          <p:cNvSpPr txBox="1"/>
          <p:nvPr/>
        </p:nvSpPr>
        <p:spPr>
          <a:xfrm>
            <a:off x="569373" y="2649700"/>
            <a:ext cx="11053254"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Which word is an example of a plural noun</a:t>
            </a:r>
            <a:r>
              <a:rPr b="0" i="0" lang="en-US" sz="4000" u="none" cap="none" strike="noStrike">
                <a:solidFill>
                  <a:schemeClr val="accent2"/>
                </a:solidFill>
                <a:latin typeface="Arial"/>
                <a:ea typeface="Arial"/>
                <a:cs typeface="Arial"/>
                <a:sym typeface="Arial"/>
              </a:rPr>
              <a:t>?</a:t>
            </a:r>
            <a:endParaRPr b="0" i="0" sz="4000" u="none" cap="none" strike="noStrike">
              <a:solidFill>
                <a:schemeClr val="accent2"/>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70" name="Google Shape;1070;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71" name="Google Shape;1071;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72" name="Google Shape;1072;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73" name="Google Shape;1073;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74" name="Google Shape;1074;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75" name="Google Shape;1075;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A picture containing clock&#10;&#10;Description automatically generated" id="170" name="Google Shape;170;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71" name="Google Shape;171;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72" name="Google Shape;172;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3" name="Google Shape;173;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74" name="Google Shape;174;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8"/>
          <p:cNvSpPr txBox="1"/>
          <p:nvPr/>
        </p:nvSpPr>
        <p:spPr>
          <a:xfrm>
            <a:off x="4777484" y="1729143"/>
            <a:ext cx="2399631" cy="42472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phone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whale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watch</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8"/>
          <p:cNvSpPr txBox="1"/>
          <p:nvPr/>
        </p:nvSpPr>
        <p:spPr>
          <a:xfrm>
            <a:off x="7634096" y="3024518"/>
            <a:ext cx="419797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words on page 14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77" name="Google Shape;177;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78" name="Google Shape;178;p8"/>
          <p:cNvPicPr preferRelativeResize="0"/>
          <p:nvPr/>
        </p:nvPicPr>
        <p:blipFill rotWithShape="1">
          <a:blip r:embed="rId6">
            <a:alphaModFix/>
          </a:blip>
          <a:srcRect b="0" l="0" r="0" t="0"/>
          <a:stretch/>
        </p:blipFill>
        <p:spPr>
          <a:xfrm>
            <a:off x="711800" y="1343334"/>
            <a:ext cx="3657661" cy="43623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picture containing clock&#10;&#10;Description automatically generated" id="184" name="Google Shape;184;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5" name="Google Shape;185;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6" name="Google Shape;186;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7" name="Google Shape;187;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8" name="Google Shape;188;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good</a:t>
            </a:r>
            <a:endParaRPr b="0" i="0" sz="1400" u="none" cap="none" strike="noStrike">
              <a:solidFill>
                <a:srgbClr val="000000"/>
              </a:solidFill>
              <a:latin typeface="Century Gothic"/>
              <a:ea typeface="Century Gothic"/>
              <a:cs typeface="Century Gothic"/>
              <a:sym typeface="Century Gothic"/>
            </a:endParaRPr>
          </a:p>
        </p:txBody>
      </p:sp>
      <p:sp>
        <p:nvSpPr>
          <p:cNvPr id="190" name="Google Shape;190;p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no</a:t>
            </a:r>
            <a:endParaRPr b="0" i="0" sz="1400" u="none" cap="none" strike="noStrike">
              <a:solidFill>
                <a:srgbClr val="000000"/>
              </a:solidFill>
              <a:latin typeface="Century Gothic"/>
              <a:ea typeface="Century Gothic"/>
              <a:cs typeface="Century Gothic"/>
              <a:sym typeface="Century Gothic"/>
            </a:endParaRPr>
          </a:p>
        </p:txBody>
      </p:sp>
      <p:sp>
        <p:nvSpPr>
          <p:cNvPr id="191" name="Google Shape;191;p9"/>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put</a:t>
            </a:r>
            <a:endParaRPr b="0" i="0" sz="1400" u="none" cap="none" strike="noStrike">
              <a:solidFill>
                <a:srgbClr val="000000"/>
              </a:solidFill>
              <a:latin typeface="Century Gothic"/>
              <a:ea typeface="Century Gothic"/>
              <a:cs typeface="Century Gothic"/>
              <a:sym typeface="Century Gothic"/>
            </a:endParaRPr>
          </a:p>
        </p:txBody>
      </p:sp>
      <p:sp>
        <p:nvSpPr>
          <p:cNvPr id="192" name="Google Shape;192;p9"/>
          <p:cNvSpPr txBox="1"/>
          <p:nvPr/>
        </p:nvSpPr>
        <p:spPr>
          <a:xfrm>
            <a:off x="2486023" y="3888500"/>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round</a:t>
            </a:r>
            <a:endParaRPr b="0" i="0" sz="1400" u="none" cap="none" strike="noStrike">
              <a:solidFill>
                <a:srgbClr val="000000"/>
              </a:solidFill>
              <a:latin typeface="Century Gothic"/>
              <a:ea typeface="Century Gothic"/>
              <a:cs typeface="Century Gothic"/>
              <a:sym typeface="Century Gothic"/>
            </a:endParaRPr>
          </a:p>
        </p:txBody>
      </p:sp>
      <p:sp>
        <p:nvSpPr>
          <p:cNvPr id="193" name="Google Shape;193;p9"/>
          <p:cNvSpPr txBox="1"/>
          <p:nvPr/>
        </p:nvSpPr>
        <p:spPr>
          <a:xfrm>
            <a:off x="6402298" y="3882631"/>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